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8"/>
  </p:notesMasterIdLst>
  <p:handoutMasterIdLst>
    <p:handoutMasterId r:id="rId39"/>
  </p:handoutMasterIdLst>
  <p:sldIdLst>
    <p:sldId id="318" r:id="rId5"/>
    <p:sldId id="320" r:id="rId6"/>
    <p:sldId id="1821" r:id="rId7"/>
    <p:sldId id="1822" r:id="rId8"/>
    <p:sldId id="1823" r:id="rId9"/>
    <p:sldId id="1831" r:id="rId10"/>
    <p:sldId id="1819" r:id="rId11"/>
    <p:sldId id="1825" r:id="rId12"/>
    <p:sldId id="1826" r:id="rId13"/>
    <p:sldId id="1827" r:id="rId14"/>
    <p:sldId id="1828" r:id="rId15"/>
    <p:sldId id="1829" r:id="rId16"/>
    <p:sldId id="1835" r:id="rId17"/>
    <p:sldId id="1834" r:id="rId18"/>
    <p:sldId id="1830" r:id="rId19"/>
    <p:sldId id="1832" r:id="rId20"/>
    <p:sldId id="1833" r:id="rId21"/>
    <p:sldId id="1836" r:id="rId22"/>
    <p:sldId id="1837" r:id="rId23"/>
    <p:sldId id="1838" r:id="rId24"/>
    <p:sldId id="1839" r:id="rId25"/>
    <p:sldId id="258" r:id="rId26"/>
    <p:sldId id="271" r:id="rId27"/>
    <p:sldId id="270" r:id="rId28"/>
    <p:sldId id="278" r:id="rId29"/>
    <p:sldId id="260" r:id="rId30"/>
    <p:sldId id="263" r:id="rId31"/>
    <p:sldId id="265" r:id="rId32"/>
    <p:sldId id="267" r:id="rId33"/>
    <p:sldId id="273" r:id="rId34"/>
    <p:sldId id="274" r:id="rId35"/>
    <p:sldId id="276" r:id="rId36"/>
    <p:sldId id="1840" r:id="rId3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93" autoAdjust="0"/>
    <p:restoredTop sz="96571" autoAdjust="0"/>
  </p:normalViewPr>
  <p:slideViewPr>
    <p:cSldViewPr snapToGrid="0" showGuides="1">
      <p:cViewPr varScale="1">
        <p:scale>
          <a:sx n="126" d="100"/>
          <a:sy n="126" d="100"/>
        </p:scale>
        <p:origin x="474" y="168"/>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7/28/2023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7/28/2023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extLst>
      <p:ext uri="{BB962C8B-B14F-4D97-AF65-F5344CB8AC3E}">
        <p14:creationId xmlns:p14="http://schemas.microsoft.com/office/powerpoint/2010/main" val="391594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Might want to emphasize that MeerCat is not a GitHub app. It is a standalone server that we maintain. I suppose the closest analogy is with </a:t>
            </a:r>
            <a:r>
              <a:rPr lang="en-US" dirty="0" err="1"/>
              <a:t>CircleCI</a:t>
            </a:r>
            <a:r>
              <a:rPr lang="en-US" dirty="0"/>
              <a:t>, which maintains its own testing server.</a:t>
            </a:r>
          </a:p>
          <a:p>
            <a:r>
              <a:rPr lang="en-US" dirty="0"/>
              <a:t>2. The PRA does require a one-line webhook and ability to join a PR discussion for steps 2 and 4. Otherwise, it is standalone. And even the webhook and discussion ability is optional (steps shown as shaded). A developer can go directly to MeerCat and eventually find the PR, invoke step 3 and commence step 5.</a:t>
            </a:r>
          </a:p>
          <a:p>
            <a:r>
              <a:rPr lang="en-US" dirty="0"/>
              <a:t>3. Next slide shows steps 1-4 as they play out in a GitHub PR.</a:t>
            </a:r>
          </a:p>
          <a:p>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23</a:t>
            </a:fld>
            <a:endParaRPr lang="en-US"/>
          </a:p>
        </p:txBody>
      </p:sp>
    </p:spTree>
    <p:extLst>
      <p:ext uri="{BB962C8B-B14F-4D97-AF65-F5344CB8AC3E}">
        <p14:creationId xmlns:p14="http://schemas.microsoft.com/office/powerpoint/2010/main" val="1804538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Recent studies note that too many GitHub bots interjecting comments and feedback can be annoying and counter-productive. So we have attempted to keep comments quite brief and have the fuller analysis on our website.</a:t>
            </a:r>
          </a:p>
          <a:p>
            <a:pPr marL="228600" indent="-228600">
              <a:buAutoNum type="arabicPeriod"/>
            </a:pPr>
            <a:r>
              <a:rPr lang="en-US" dirty="0"/>
              <a:t>The next slide starts to look step 5, actual interaction between developer and MeerCat.</a:t>
            </a:r>
          </a:p>
        </p:txBody>
      </p:sp>
      <p:sp>
        <p:nvSpPr>
          <p:cNvPr id="4" name="Slide Number Placeholder 3"/>
          <p:cNvSpPr>
            <a:spLocks noGrp="1"/>
          </p:cNvSpPr>
          <p:nvPr>
            <p:ph type="sldNum" sz="quarter" idx="5"/>
          </p:nvPr>
        </p:nvSpPr>
        <p:spPr/>
        <p:txBody>
          <a:bodyPr/>
          <a:lstStyle/>
          <a:p>
            <a:fld id="{86E8C75E-8F82-004F-A17D-6AA16D8B9591}" type="slidenum">
              <a:rPr lang="en-US" smtClean="0"/>
              <a:t>24</a:t>
            </a:fld>
            <a:endParaRPr lang="en-US"/>
          </a:p>
        </p:txBody>
      </p:sp>
    </p:spTree>
    <p:extLst>
      <p:ext uri="{BB962C8B-B14F-4D97-AF65-F5344CB8AC3E}">
        <p14:creationId xmlns:p14="http://schemas.microsoft.com/office/powerpoint/2010/main" val="2677492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This is actual developer interface on MeerCat. They arrive at this page after clicking link in PR comment (step 4 on last slide).</a:t>
            </a:r>
          </a:p>
          <a:p>
            <a:pPr marL="228600" indent="-228600">
              <a:buAutoNum type="arabicPeriod"/>
            </a:pPr>
            <a:r>
              <a:rPr lang="en-US" dirty="0"/>
              <a:t>The remaining slides go through each of 5 tabs with examples.</a:t>
            </a:r>
          </a:p>
        </p:txBody>
      </p:sp>
      <p:sp>
        <p:nvSpPr>
          <p:cNvPr id="4" name="Slide Number Placeholder 3"/>
          <p:cNvSpPr>
            <a:spLocks noGrp="1"/>
          </p:cNvSpPr>
          <p:nvPr>
            <p:ph type="sldNum" sz="quarter" idx="5"/>
          </p:nvPr>
        </p:nvSpPr>
        <p:spPr/>
        <p:txBody>
          <a:bodyPr/>
          <a:lstStyle/>
          <a:p>
            <a:fld id="{86E8C75E-8F82-004F-A17D-6AA16D8B9591}" type="slidenum">
              <a:rPr lang="en-US" smtClean="0"/>
              <a:t>26</a:t>
            </a:fld>
            <a:endParaRPr lang="en-US"/>
          </a:p>
        </p:txBody>
      </p:sp>
    </p:spTree>
    <p:extLst>
      <p:ext uri="{BB962C8B-B14F-4D97-AF65-F5344CB8AC3E}">
        <p14:creationId xmlns:p14="http://schemas.microsoft.com/office/powerpoint/2010/main" val="3473086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In general, MeerCat can parse function/subroutine signature lines (or interfaces in this case) and make sure all parameters are documented. Example is for </a:t>
            </a:r>
            <a:r>
              <a:rPr lang="en-US" dirty="0" err="1"/>
              <a:t>Hypre</a:t>
            </a:r>
            <a:r>
              <a:rPr lang="en-US" dirty="0"/>
              <a:t> but same holds for Flash-X, etc.</a:t>
            </a:r>
          </a:p>
          <a:p>
            <a:pPr marL="228600" indent="-228600">
              <a:buAutoNum type="arabicPeriod"/>
            </a:pPr>
            <a:r>
              <a:rPr lang="en-US" dirty="0"/>
              <a:t>More broadly, it attempts to enforce whatever documentation standards a project has adopted.</a:t>
            </a:r>
          </a:p>
          <a:p>
            <a:pPr marL="228600" indent="-228600">
              <a:buAutoNum type="arabicPeriod"/>
            </a:pPr>
            <a:r>
              <a:rPr lang="en-US" dirty="0"/>
              <a:t>At moment, it ignores inline code comments and just focuses on documentation structure, e.g., Doxygen, robodoc, Google docstring, etc.</a:t>
            </a:r>
          </a:p>
        </p:txBody>
      </p:sp>
      <p:sp>
        <p:nvSpPr>
          <p:cNvPr id="4" name="Slide Number Placeholder 3"/>
          <p:cNvSpPr>
            <a:spLocks noGrp="1"/>
          </p:cNvSpPr>
          <p:nvPr>
            <p:ph type="sldNum" sz="quarter" idx="5"/>
          </p:nvPr>
        </p:nvSpPr>
        <p:spPr/>
        <p:txBody>
          <a:bodyPr/>
          <a:lstStyle/>
          <a:p>
            <a:fld id="{86E8C75E-8F82-004F-A17D-6AA16D8B9591}" type="slidenum">
              <a:rPr lang="en-US" smtClean="0"/>
              <a:t>27</a:t>
            </a:fld>
            <a:endParaRPr lang="en-US"/>
          </a:p>
        </p:txBody>
      </p:sp>
    </p:spTree>
    <p:extLst>
      <p:ext uri="{BB962C8B-B14F-4D97-AF65-F5344CB8AC3E}">
        <p14:creationId xmlns:p14="http://schemas.microsoft.com/office/powerpoint/2010/main" val="1181509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Runs open source linters. In this case, &lt;ask Jason&gt;.</a:t>
            </a:r>
          </a:p>
        </p:txBody>
      </p:sp>
      <p:sp>
        <p:nvSpPr>
          <p:cNvPr id="4" name="Slide Number Placeholder 3"/>
          <p:cNvSpPr>
            <a:spLocks noGrp="1"/>
          </p:cNvSpPr>
          <p:nvPr>
            <p:ph type="sldNum" sz="quarter" idx="5"/>
          </p:nvPr>
        </p:nvSpPr>
        <p:spPr/>
        <p:txBody>
          <a:bodyPr/>
          <a:lstStyle/>
          <a:p>
            <a:fld id="{86E8C75E-8F82-004F-A17D-6AA16D8B9591}" type="slidenum">
              <a:rPr lang="en-US" smtClean="0"/>
              <a:t>28</a:t>
            </a:fld>
            <a:endParaRPr lang="en-US"/>
          </a:p>
        </p:txBody>
      </p:sp>
    </p:spTree>
    <p:extLst>
      <p:ext uri="{BB962C8B-B14F-4D97-AF65-F5344CB8AC3E}">
        <p14:creationId xmlns:p14="http://schemas.microsoft.com/office/powerpoint/2010/main" val="2988201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There is also the issue of meta-testing files ala Flash-X, i.e., the </a:t>
            </a:r>
            <a:r>
              <a:rPr lang="en-US" dirty="0" err="1"/>
              <a:t>taml</a:t>
            </a:r>
            <a:r>
              <a:rPr lang="en-US" dirty="0"/>
              <a:t> files that Akash has created to describe a test. These may show up in a PR and need analysis themselves, for correct structure.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This is a future research topic and I use the icon from now on to show more work needs to be done.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29</a:t>
            </a:fld>
            <a:endParaRPr lang="en-US"/>
          </a:p>
        </p:txBody>
      </p:sp>
    </p:spTree>
    <p:extLst>
      <p:ext uri="{BB962C8B-B14F-4D97-AF65-F5344CB8AC3E}">
        <p14:creationId xmlns:p14="http://schemas.microsoft.com/office/powerpoint/2010/main" val="25129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Note this does </a:t>
            </a:r>
            <a:r>
              <a:rPr kumimoji="0" lang="en-US" sz="1800" b="1" i="0" u="none" strike="noStrike" kern="1200" cap="none" spc="0" normalizeH="0" baseline="0" noProof="0" dirty="0">
                <a:ln>
                  <a:noFill/>
                </a:ln>
                <a:solidFill>
                  <a:prstClr val="black"/>
                </a:solidFill>
                <a:effectLst/>
                <a:uLnTx/>
                <a:uFillTx/>
                <a:latin typeface="+mn-lt"/>
                <a:ea typeface="+mn-ea"/>
                <a:cs typeface="+mn-cs"/>
              </a:rPr>
              <a:t>not</a:t>
            </a:r>
            <a:r>
              <a:rPr kumimoji="0" lang="en-US" sz="1800" b="0" i="0" u="none" strike="noStrike" kern="1200" cap="none" spc="0" normalizeH="0" baseline="0" noProof="0" dirty="0">
                <a:ln>
                  <a:noFill/>
                </a:ln>
                <a:solidFill>
                  <a:prstClr val="black"/>
                </a:solidFill>
                <a:effectLst/>
                <a:uLnTx/>
                <a:uFillTx/>
                <a:latin typeface="+mn-lt"/>
                <a:ea typeface="+mn-ea"/>
                <a:cs typeface="+mn-cs"/>
              </a:rPr>
              <a:t> do a mention (e.g., @smith) in GitHub which would then lock the developer into the PR without their consent. So up to invitee whether to join in or not. Trying to keep to principle of being unobtrusive and not annoying people.</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This topic will likely be Sam’s thesis, hence the research icon.</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Also thinking about how to filter out inactive developers.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30</a:t>
            </a:fld>
            <a:endParaRPr lang="en-US"/>
          </a:p>
        </p:txBody>
      </p:sp>
    </p:spTree>
    <p:extLst>
      <p:ext uri="{BB962C8B-B14F-4D97-AF65-F5344CB8AC3E}">
        <p14:creationId xmlns:p14="http://schemas.microsoft.com/office/powerpoint/2010/main" val="4285369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are also working on the Bus Factor pattern at the moment (Aliza’s work).</a:t>
            </a:r>
          </a:p>
        </p:txBody>
      </p:sp>
      <p:sp>
        <p:nvSpPr>
          <p:cNvPr id="4" name="Slide Number Placeholder 3"/>
          <p:cNvSpPr>
            <a:spLocks noGrp="1"/>
          </p:cNvSpPr>
          <p:nvPr>
            <p:ph type="sldNum" sz="quarter" idx="5"/>
          </p:nvPr>
        </p:nvSpPr>
        <p:spPr/>
        <p:txBody>
          <a:bodyPr/>
          <a:lstStyle/>
          <a:p>
            <a:fld id="{86E8C75E-8F82-004F-A17D-6AA16D8B9591}" type="slidenum">
              <a:rPr lang="en-US" smtClean="0"/>
              <a:t>31</a:t>
            </a:fld>
            <a:endParaRPr lang="en-US"/>
          </a:p>
        </p:txBody>
      </p:sp>
    </p:spTree>
    <p:extLst>
      <p:ext uri="{BB962C8B-B14F-4D97-AF65-F5344CB8AC3E}">
        <p14:creationId xmlns:p14="http://schemas.microsoft.com/office/powerpoint/2010/main" val="16589587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C5284C-1B69-FD41-9167-C382108A3459}"/>
              </a:ext>
            </a:extLst>
          </p:cNvPr>
          <p:cNvSpPr>
            <a:spLocks noGrp="1"/>
          </p:cNvSpPr>
          <p:nvPr>
            <p:ph type="dt" sz="half" idx="10"/>
          </p:nvPr>
        </p:nvSpPr>
        <p:spPr>
          <a:xfrm>
            <a:off x="837982" y="6356351"/>
            <a:ext cx="2742486"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6CF90DE7-BA3D-CC43-81FD-0C14E0F833CB}"/>
              </a:ext>
            </a:extLst>
          </p:cNvPr>
          <p:cNvSpPr>
            <a:spLocks noGrp="1"/>
          </p:cNvSpPr>
          <p:nvPr>
            <p:ph type="ftr" sz="quarter" idx="11"/>
          </p:nvPr>
        </p:nvSpPr>
        <p:spPr>
          <a:xfrm>
            <a:off x="4037549" y="6356351"/>
            <a:ext cx="4113728"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CC4B642-A5B3-AC46-AC4D-EC692F2D0D76}"/>
              </a:ext>
            </a:extLst>
          </p:cNvPr>
          <p:cNvSpPr>
            <a:spLocks noGrp="1"/>
          </p:cNvSpPr>
          <p:nvPr>
            <p:ph type="sldNum" sz="quarter" idx="12"/>
          </p:nvPr>
        </p:nvSpPr>
        <p:spPr>
          <a:xfrm>
            <a:off x="4240695" y="6335184"/>
            <a:ext cx="2742486" cy="365125"/>
          </a:xfrm>
          <a:prstGeom prst="rect">
            <a:avLst/>
          </a:prstGeom>
        </p:spPr>
        <p:txBody>
          <a:bodyPr/>
          <a:lstStyle/>
          <a:p>
            <a:fld id="{6B5E5A07-6625-D64E-8002-18C3A600922F}" type="slidenum">
              <a:rPr lang="en-US" smtClean="0"/>
              <a:t>‹#›</a:t>
            </a:fld>
            <a:endParaRPr lang="en-US"/>
          </a:p>
        </p:txBody>
      </p:sp>
      <p:pic>
        <p:nvPicPr>
          <p:cNvPr id="5" name="Picture 4" descr="A picture containing shape&#10;&#10;Description automatically generated">
            <a:extLst>
              <a:ext uri="{FF2B5EF4-FFF2-40B4-BE49-F238E27FC236}">
                <a16:creationId xmlns:a16="http://schemas.microsoft.com/office/drawing/2014/main" id="{D34CEFF6-CAD1-9DCB-179C-6A8BDBDC1C2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519896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0BD71-57DD-7F41-BAA2-B461876C70BB}"/>
              </a:ext>
            </a:extLst>
          </p:cNvPr>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22B359E8-7028-5444-B775-76B6A194442C}"/>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014690-A1E9-4E46-8C66-4D2077847386}"/>
              </a:ext>
            </a:extLst>
          </p:cNvPr>
          <p:cNvSpPr>
            <a:spLocks noGrp="1"/>
          </p:cNvSpPr>
          <p:nvPr>
            <p:ph type="dt" sz="half" idx="10"/>
          </p:nvPr>
        </p:nvSpPr>
        <p:spPr/>
        <p:txBody>
          <a:bodyPr/>
          <a:lstStyle/>
          <a:p>
            <a:fld id="{5C9827FD-7707-024D-8384-1E9A47761CC6}" type="datetimeFigureOut">
              <a:rPr lang="en-US" smtClean="0"/>
              <a:t>7/28/2023</a:t>
            </a:fld>
            <a:endParaRPr lang="en-US"/>
          </a:p>
        </p:txBody>
      </p:sp>
      <p:sp>
        <p:nvSpPr>
          <p:cNvPr id="5" name="Footer Placeholder 4">
            <a:extLst>
              <a:ext uri="{FF2B5EF4-FFF2-40B4-BE49-F238E27FC236}">
                <a16:creationId xmlns:a16="http://schemas.microsoft.com/office/drawing/2014/main" id="{DA211EAB-5769-0C47-A1C1-8F5C49B1B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10C48B-6892-754D-9FB6-2E2F989B5893}"/>
              </a:ext>
            </a:extLst>
          </p:cNvPr>
          <p:cNvSpPr>
            <a:spLocks noGrp="1"/>
          </p:cNvSpPr>
          <p:nvPr>
            <p:ph type="sldNum" sz="quarter" idx="12"/>
          </p:nvPr>
        </p:nvSpPr>
        <p:spPr/>
        <p:txBody>
          <a:bodyPr/>
          <a:lstStyle/>
          <a:p>
            <a:fld id="{9CF8F1A9-04DA-7E40-96C2-E0A3AA2D1580}" type="slidenum">
              <a:rPr lang="en-US" smtClean="0"/>
              <a:t>‹#›</a:t>
            </a:fld>
            <a:endParaRPr lang="en-US"/>
          </a:p>
        </p:txBody>
      </p:sp>
      <p:pic>
        <p:nvPicPr>
          <p:cNvPr id="7" name="Picture 6" descr="A picture containing shape&#10;&#10;Description automatically generated">
            <a:extLst>
              <a:ext uri="{FF2B5EF4-FFF2-40B4-BE49-F238E27FC236}">
                <a16:creationId xmlns:a16="http://schemas.microsoft.com/office/drawing/2014/main" id="{C6C4DF6F-4C1C-60B3-50ED-50C2E153009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387790" cy="699812"/>
          </a:xfrm>
          <a:prstGeom prst="rect">
            <a:avLst/>
          </a:prstGeom>
        </p:spPr>
      </p:pic>
    </p:spTree>
    <p:extLst>
      <p:ext uri="{BB962C8B-B14F-4D97-AF65-F5344CB8AC3E}">
        <p14:creationId xmlns:p14="http://schemas.microsoft.com/office/powerpoint/2010/main" val="1939783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 id="2147483954"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flash.uchicago.edu/site/flashcode/user_support/robodoc-FLASH4_4p6/" TargetMode="External"/><Relationship Id="rId2" Type="http://schemas.openxmlformats.org/officeDocument/2006/relationships/hyperlink" Target="http://flash.uchicago.edu/site/flashcode/user_support/flash4_ug_4p4/" TargetMode="External"/><Relationship Id="rId1" Type="http://schemas.openxmlformats.org/officeDocument/2006/relationships/slideLayout" Target="../slideLayouts/slideLayout3.xml"/><Relationship Id="rId4" Type="http://schemas.openxmlformats.org/officeDocument/2006/relationships/hyperlink" Target="http://flash.uchicago.edu/site/flashcode/user_support/tips_arch.txt"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flash.uchicago.edu/site/flashcode/user_support/robodoc-FLASH4_4p6/" TargetMode="External"/><Relationship Id="rId2" Type="http://schemas.openxmlformats.org/officeDocument/2006/relationships/hyperlink" Target="http://flash.uchicago.edu/site/flashcode/user_support/flash4_ug_4p4/"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3796606" TargetMode="External"/></Relationships>
</file>

<file path=ppt/slides/_rels/slide2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ReStructuredText" TargetMode="External"/><Relationship Id="rId7" Type="http://schemas.openxmlformats.org/officeDocument/2006/relationships/hyperlink" Target="https://pages.github.com/" TargetMode="External"/><Relationship Id="rId2" Type="http://schemas.openxmlformats.org/officeDocument/2006/relationships/hyperlink" Target="https://en.wikipedia.org/wiki/Markdown" TargetMode="External"/><Relationship Id="rId1" Type="http://schemas.openxmlformats.org/officeDocument/2006/relationships/slideLayout" Target="../slideLayouts/slideLayout3.xml"/><Relationship Id="rId6" Type="http://schemas.openxmlformats.org/officeDocument/2006/relationships/hyperlink" Target="https://readthedocs.org/" TargetMode="External"/><Relationship Id="rId5" Type="http://schemas.openxmlformats.org/officeDocument/2006/relationships/hyperlink" Target="https://jekyllrb.com/" TargetMode="External"/><Relationship Id="rId4" Type="http://schemas.openxmlformats.org/officeDocument/2006/relationships/hyperlink" Target="https://www.sphinx-doc.org/en/master/"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8.tiff"/></Relationships>
</file>

<file path=ppt/slides/_rels/slide31.xml.rels><?xml version="1.0" encoding="UTF-8" standalone="yes"?>
<Relationships xmlns="http://schemas.openxmlformats.org/package/2006/relationships"><Relationship Id="rId3" Type="http://schemas.openxmlformats.org/officeDocument/2006/relationships/hyperlink" Target="https://www.pluralsight.com/content/dam/pluralsight2/landing-pages/offers/flow/pdf/Pluralsight_20Patterns_ebook.pdf"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8.tiff"/><Relationship Id="rId5" Type="http://schemas.openxmlformats.org/officeDocument/2006/relationships/image" Target="../media/image22.tiff"/><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Documenting Your Software</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u="sng" dirty="0"/>
              <a:t>David E. Bernholdt</a:t>
            </a:r>
            <a:r>
              <a:rPr lang="en-US" dirty="0"/>
              <a:t> </a:t>
            </a:r>
            <a:r>
              <a:rPr lang="en-US" sz="2000" dirty="0"/>
              <a:t>(he/him)</a:t>
            </a:r>
            <a:br>
              <a:rPr lang="en-US" sz="2000" u="sng" dirty="0"/>
            </a:br>
            <a:r>
              <a:rPr lang="en-US" sz="2000" dirty="0"/>
              <a:t>Oak Ridge National Laboratory</a:t>
            </a:r>
          </a:p>
          <a:p>
            <a:pPr>
              <a:spcBef>
                <a:spcPts val="2800"/>
              </a:spcBef>
            </a:pPr>
            <a:r>
              <a:rPr lang="en-US" sz="2000" dirty="0"/>
              <a:t>Better Scientific Software tutorial @ NOAA Global Systems Laboratory </a:t>
            </a:r>
          </a:p>
          <a:p>
            <a:pPr>
              <a:spcBef>
                <a:spcPts val="2800"/>
              </a:spcBef>
            </a:pPr>
            <a:r>
              <a:rPr lang="en-US" sz="2000" dirty="0"/>
              <a:t>Contributors: David E. Bernholdt (ORNL), Anshu Dubey (ANL), Miranda Mundt (SNL)</a:t>
            </a:r>
          </a:p>
        </p:txBody>
      </p:sp>
    </p:spTree>
    <p:extLst>
      <p:ext uri="{BB962C8B-B14F-4D97-AF65-F5344CB8AC3E}">
        <p14:creationId xmlns:p14="http://schemas.microsoft.com/office/powerpoint/2010/main" val="136510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3937394B-ECE1-EB3D-7F5A-FDF2789BC0C0}"/>
              </a:ext>
            </a:extLst>
          </p:cNvPr>
          <p:cNvSpPr/>
          <p:nvPr/>
        </p:nvSpPr>
        <p:spPr>
          <a:xfrm>
            <a:off x="6018212" y="2853724"/>
            <a:ext cx="1885424" cy="1329723"/>
          </a:xfrm>
          <a:prstGeom prst="rect">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7" name="Rectangle 6">
            <a:extLst>
              <a:ext uri="{FF2B5EF4-FFF2-40B4-BE49-F238E27FC236}">
                <a16:creationId xmlns:a16="http://schemas.microsoft.com/office/drawing/2014/main" id="{0A9F6A0C-31D9-8880-9B97-16752B53369F}"/>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Header – documenting functionality, inputs and outputs and outcomes</a:t>
            </a:r>
          </a:p>
          <a:p>
            <a:pPr marL="285750" indent="-285750">
              <a:buFont typeface="Arial" panose="020B0604020202020204" pitchFamily="34" charset="0"/>
              <a:buChar char="•"/>
            </a:pPr>
            <a:r>
              <a:rPr lang="en-US" dirty="0"/>
              <a:t>API – tools that autogenerate documentation</a:t>
            </a:r>
          </a:p>
          <a:p>
            <a:pPr lvl="1"/>
            <a:r>
              <a:rPr lang="en-US" sz="1600" dirty="0">
                <a:solidFill>
                  <a:schemeClr val="accent3">
                    <a:lumMod val="20000"/>
                    <a:lumOff val="80000"/>
                  </a:schemeClr>
                </a:solidFill>
                <a:hlinkClick r:id="rId2" tooltip="Doxygen">
                  <a:extLst>
                    <a:ext uri="{A12FA001-AC4F-418D-AE19-62706E023703}">
                      <ahyp:hlinkClr xmlns:ahyp="http://schemas.microsoft.com/office/drawing/2018/hyperlinkcolor" val="tx"/>
                    </a:ext>
                  </a:extLst>
                </a:hlinkClick>
              </a:rPr>
              <a:t>Doxygen</a:t>
            </a:r>
            <a:r>
              <a:rPr lang="en-US" sz="1600" dirty="0">
                <a:solidFill>
                  <a:schemeClr val="accent3">
                    <a:lumMod val="20000"/>
                    <a:lumOff val="80000"/>
                  </a:schemeClr>
                </a:solidFill>
              </a:rPr>
              <a:t>, </a:t>
            </a:r>
            <a:r>
              <a:rPr lang="en-US" sz="1600" dirty="0">
                <a:solidFill>
                  <a:schemeClr val="accent3">
                    <a:lumMod val="20000"/>
                    <a:lumOff val="80000"/>
                  </a:schemeClr>
                </a:solidFill>
                <a:hlinkClick r:id="rId3" tooltip="NDoc">
                  <a:extLst>
                    <a:ext uri="{A12FA001-AC4F-418D-AE19-62706E023703}">
                      <ahyp:hlinkClr xmlns:ahyp="http://schemas.microsoft.com/office/drawing/2018/hyperlinkcolor" val="tx"/>
                    </a:ext>
                  </a:extLst>
                </a:hlinkClick>
              </a:rPr>
              <a:t>NDoc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4" tooltip="Visual Expert">
                  <a:extLst>
                    <a:ext uri="{A12FA001-AC4F-418D-AE19-62706E023703}">
                      <ahyp:hlinkClr xmlns:ahyp="http://schemas.microsoft.com/office/drawing/2018/hyperlinkcolor" val="tx"/>
                    </a:ext>
                  </a:extLst>
                </a:hlinkClick>
              </a:rPr>
              <a:t>Visual Expert</a:t>
            </a:r>
            <a:r>
              <a:rPr lang="en-US" sz="1600" dirty="0">
                <a:solidFill>
                  <a:schemeClr val="accent3">
                    <a:lumMod val="20000"/>
                    <a:lumOff val="80000"/>
                  </a:schemeClr>
                </a:solidFill>
              </a:rPr>
              <a:t>, </a:t>
            </a:r>
            <a:r>
              <a:rPr lang="en-US" sz="1600" dirty="0">
                <a:solidFill>
                  <a:schemeClr val="accent3">
                    <a:lumMod val="20000"/>
                    <a:lumOff val="80000"/>
                  </a:schemeClr>
                </a:solidFill>
                <a:hlinkClick r:id="rId5" tooltip="Javadoc">
                  <a:extLst>
                    <a:ext uri="{A12FA001-AC4F-418D-AE19-62706E023703}">
                      <ahyp:hlinkClr xmlns:ahyp="http://schemas.microsoft.com/office/drawing/2018/hyperlinkcolor" val="tx"/>
                    </a:ext>
                  </a:extLst>
                </a:hlinkClick>
              </a:rPr>
              <a:t>Javadoc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6" tooltip="EiffelStudio">
                  <a:extLst>
                    <a:ext uri="{A12FA001-AC4F-418D-AE19-62706E023703}">
                      <ahyp:hlinkClr xmlns:ahyp="http://schemas.microsoft.com/office/drawing/2018/hyperlinkcolor" val="tx"/>
                    </a:ext>
                  </a:extLst>
                </a:hlinkClick>
              </a:rPr>
              <a:t>EiffelStudio</a:t>
            </a:r>
            <a:r>
              <a:rPr lang="en-US" sz="1600" dirty="0">
                <a:solidFill>
                  <a:schemeClr val="accent3">
                    <a:lumMod val="20000"/>
                    <a:lumOff val="80000"/>
                  </a:schemeClr>
                </a:solidFill>
              </a:rPr>
              <a:t>, </a:t>
            </a:r>
            <a:r>
              <a:rPr lang="en-US" sz="1600" dirty="0">
                <a:solidFill>
                  <a:schemeClr val="accent3">
                    <a:lumMod val="20000"/>
                    <a:lumOff val="80000"/>
                  </a:schemeClr>
                </a:solidFill>
                <a:hlinkClick r:id="rId7" tooltip="Sandcastle (software)">
                  <a:extLst>
                    <a:ext uri="{A12FA001-AC4F-418D-AE19-62706E023703}">
                      <ahyp:hlinkClr xmlns:ahyp="http://schemas.microsoft.com/office/drawing/2018/hyperlinkcolor" val="tx"/>
                    </a:ext>
                  </a:extLst>
                </a:hlinkClick>
              </a:rPr>
              <a:t>Sandcastle</a:t>
            </a:r>
            <a:r>
              <a:rPr lang="en-US" sz="1600" dirty="0">
                <a:solidFill>
                  <a:schemeClr val="accent3">
                    <a:lumMod val="20000"/>
                    <a:lumOff val="80000"/>
                  </a:schemeClr>
                </a:solidFill>
              </a:rPr>
              <a:t>, </a:t>
            </a:r>
            <a:r>
              <a:rPr lang="en-US" sz="1600" dirty="0">
                <a:solidFill>
                  <a:schemeClr val="accent3">
                    <a:lumMod val="20000"/>
                    <a:lumOff val="80000"/>
                  </a:schemeClr>
                </a:solidFill>
                <a:hlinkClick r:id="rId8" tooltip="ROBODoc">
                  <a:extLst>
                    <a:ext uri="{A12FA001-AC4F-418D-AE19-62706E023703}">
                      <ahyp:hlinkClr xmlns:ahyp="http://schemas.microsoft.com/office/drawing/2018/hyperlinkcolor" val="tx"/>
                    </a:ext>
                  </a:extLst>
                </a:hlinkClick>
              </a:rPr>
              <a:t>ROBODoc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9" tooltip="Plain Old Documentation">
                  <a:extLst>
                    <a:ext uri="{A12FA001-AC4F-418D-AE19-62706E023703}">
                      <ahyp:hlinkClr xmlns:ahyp="http://schemas.microsoft.com/office/drawing/2018/hyperlinkcolor" val="tx"/>
                    </a:ext>
                  </a:extLst>
                </a:hlinkClick>
              </a:rPr>
              <a:t>POD</a:t>
            </a:r>
            <a:r>
              <a:rPr lang="en-US" sz="1600" dirty="0">
                <a:solidFill>
                  <a:schemeClr val="accent3">
                    <a:lumMod val="20000"/>
                    <a:lumOff val="80000"/>
                  </a:schemeClr>
                </a:solidFill>
              </a:rPr>
              <a:t>, </a:t>
            </a:r>
            <a:r>
              <a:rPr lang="en-US" sz="1600" dirty="0">
                <a:solidFill>
                  <a:schemeClr val="accent3">
                    <a:lumMod val="20000"/>
                    <a:lumOff val="80000"/>
                  </a:schemeClr>
                </a:solidFill>
                <a:hlinkClick r:id="rId10" tooltip="TwinText">
                  <a:extLst>
                    <a:ext uri="{A12FA001-AC4F-418D-AE19-62706E023703}">
                      <ahyp:hlinkClr xmlns:ahyp="http://schemas.microsoft.com/office/drawing/2018/hyperlinkcolor" val="tx"/>
                    </a:ext>
                  </a:extLst>
                </a:hlinkClick>
              </a:rPr>
              <a:t>TwinText</a:t>
            </a:r>
            <a:endParaRPr lang="en-US" sz="1600" dirty="0">
              <a:solidFill>
                <a:schemeClr val="accent3">
                  <a:lumMod val="20000"/>
                  <a:lumOff val="80000"/>
                </a:schemeClr>
              </a:solidFill>
            </a:endParaRPr>
          </a:p>
          <a:p>
            <a:pPr marL="285750" indent="-285750">
              <a:buFont typeface="Arial" panose="020B0604020202020204" pitchFamily="34" charset="0"/>
              <a:buChar char="•"/>
            </a:pPr>
            <a:r>
              <a:rPr lang="en-US" dirty="0"/>
              <a:t>Inline documentation</a:t>
            </a:r>
          </a:p>
          <a:p>
            <a:pPr marL="742950" lvl="1" indent="-285750">
              <a:buFont typeface="Arial" panose="020B0604020202020204" pitchFamily="34" charset="0"/>
              <a:buChar char="•"/>
            </a:pPr>
            <a:r>
              <a:rPr lang="en-US" dirty="0"/>
              <a:t>Implementation choices </a:t>
            </a:r>
          </a:p>
          <a:p>
            <a:pPr marL="285750" indent="-285750">
              <a:buFont typeface="Arial" panose="020B0604020202020204" pitchFamily="34" charset="0"/>
              <a:buChar char="•"/>
            </a:pPr>
            <a:endParaRPr lang="en-US" dirty="0"/>
          </a:p>
        </p:txBody>
      </p:sp>
      <p:sp>
        <p:nvSpPr>
          <p:cNvPr id="8" name="Rectangle 7">
            <a:extLst>
              <a:ext uri="{FF2B5EF4-FFF2-40B4-BE49-F238E27FC236}">
                <a16:creationId xmlns:a16="http://schemas.microsoft.com/office/drawing/2014/main" id="{49FFEC3E-B603-A6A0-D051-A95591069766}"/>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3780511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B62BFBFE-4514-5629-5192-6696EB0EC663}"/>
              </a:ext>
            </a:extLst>
          </p:cNvPr>
          <p:cNvSpPr/>
          <p:nvPr/>
        </p:nvSpPr>
        <p:spPr>
          <a:xfrm>
            <a:off x="4168108" y="4478174"/>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4" name="Rectangle 3">
            <a:extLst>
              <a:ext uri="{FF2B5EF4-FFF2-40B4-BE49-F238E27FC236}">
                <a16:creationId xmlns:a16="http://schemas.microsoft.com/office/drawing/2014/main" id="{EC51B781-BE3D-16BB-D6B7-4D31E20E0A08}"/>
              </a:ext>
            </a:extLst>
          </p:cNvPr>
          <p:cNvSpPr/>
          <p:nvPr/>
        </p:nvSpPr>
        <p:spPr>
          <a:xfrm>
            <a:off x="7811383" y="4362753"/>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5" name="Left-Right Arrow 4">
            <a:extLst>
              <a:ext uri="{FF2B5EF4-FFF2-40B4-BE49-F238E27FC236}">
                <a16:creationId xmlns:a16="http://schemas.microsoft.com/office/drawing/2014/main" id="{B1E132AC-E019-E7AB-DCCF-6AD6A92A049D}"/>
              </a:ext>
            </a:extLst>
          </p:cNvPr>
          <p:cNvSpPr/>
          <p:nvPr/>
        </p:nvSpPr>
        <p:spPr>
          <a:xfrm>
            <a:off x="7121743" y="4990790"/>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D3FA1E7-DFF2-D2C6-707C-F08F1D577143}"/>
              </a:ext>
            </a:extLst>
          </p:cNvPr>
          <p:cNvSpPr/>
          <p:nvPr/>
        </p:nvSpPr>
        <p:spPr>
          <a:xfrm>
            <a:off x="4168108" y="1074527"/>
            <a:ext cx="4177513" cy="3190013"/>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10" name="Rectangle 9">
            <a:extLst>
              <a:ext uri="{FF2B5EF4-FFF2-40B4-BE49-F238E27FC236}">
                <a16:creationId xmlns:a16="http://schemas.microsoft.com/office/drawing/2014/main" id="{6817FC6C-157F-2433-E056-0E612533FFF7}"/>
              </a:ext>
            </a:extLst>
          </p:cNvPr>
          <p:cNvSpPr/>
          <p:nvPr/>
        </p:nvSpPr>
        <p:spPr>
          <a:xfrm>
            <a:off x="4771041" y="1225257"/>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a:solidFill>
                  <a:schemeClr val="tx1"/>
                </a:solidFill>
              </a:rPr>
              <a:t>Developer’s guide</a:t>
            </a:r>
          </a:p>
          <a:p>
            <a:pPr marL="285750" indent="-285750">
              <a:buFont typeface="Arial" panose="020B0604020202020204" pitchFamily="34" charset="0"/>
              <a:buChar char="•"/>
            </a:pPr>
            <a:r>
              <a:rPr lang="en-US" dirty="0">
                <a:solidFill>
                  <a:schemeClr val="tx1"/>
                </a:solidFill>
              </a:rPr>
              <a:t>Reference manual</a:t>
            </a:r>
          </a:p>
        </p:txBody>
      </p:sp>
      <p:sp>
        <p:nvSpPr>
          <p:cNvPr id="11" name="Rectangle 10">
            <a:extLst>
              <a:ext uri="{FF2B5EF4-FFF2-40B4-BE49-F238E27FC236}">
                <a16:creationId xmlns:a16="http://schemas.microsoft.com/office/drawing/2014/main" id="{0FE1ACBB-75E0-453F-7546-EC87528C969C}"/>
              </a:ext>
            </a:extLst>
          </p:cNvPr>
          <p:cNvSpPr/>
          <p:nvPr/>
        </p:nvSpPr>
        <p:spPr>
          <a:xfrm>
            <a:off x="4713461" y="2987084"/>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12" name="Rectangle 11">
            <a:extLst>
              <a:ext uri="{FF2B5EF4-FFF2-40B4-BE49-F238E27FC236}">
                <a16:creationId xmlns:a16="http://schemas.microsoft.com/office/drawing/2014/main" id="{286419AA-734F-43E8-80F9-B1A5FF23F25C}"/>
              </a:ext>
            </a:extLst>
          </p:cNvPr>
          <p:cNvSpPr/>
          <p:nvPr/>
        </p:nvSpPr>
        <p:spPr>
          <a:xfrm>
            <a:off x="6256864" y="2987085"/>
            <a:ext cx="1925782"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4"/>
              </a:rPr>
              <a:t>Online reference</a:t>
            </a:r>
            <a:endParaRPr lang="en-US" dirty="0"/>
          </a:p>
        </p:txBody>
      </p:sp>
    </p:spTree>
    <p:extLst>
      <p:ext uri="{BB962C8B-B14F-4D97-AF65-F5344CB8AC3E}">
        <p14:creationId xmlns:p14="http://schemas.microsoft.com/office/powerpoint/2010/main" val="256158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847F4C-A4D9-6F1C-412B-C13B8FB4CC2E}"/>
              </a:ext>
            </a:extLst>
          </p:cNvPr>
          <p:cNvSpPr/>
          <p:nvPr/>
        </p:nvSpPr>
        <p:spPr>
          <a:xfrm>
            <a:off x="4301187" y="4654336"/>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5" name="Rectangle 4">
            <a:extLst>
              <a:ext uri="{FF2B5EF4-FFF2-40B4-BE49-F238E27FC236}">
                <a16:creationId xmlns:a16="http://schemas.microsoft.com/office/drawing/2014/main" id="{14F58748-3362-5D04-338A-64F71C2B65FB}"/>
              </a:ext>
            </a:extLst>
          </p:cNvPr>
          <p:cNvSpPr/>
          <p:nvPr/>
        </p:nvSpPr>
        <p:spPr>
          <a:xfrm>
            <a:off x="4110520" y="1060195"/>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6" name="Rectangle 5">
            <a:extLst>
              <a:ext uri="{FF2B5EF4-FFF2-40B4-BE49-F238E27FC236}">
                <a16:creationId xmlns:a16="http://schemas.microsoft.com/office/drawing/2014/main" id="{CDFEDC55-AAE8-F84B-EB78-351E2B046813}"/>
              </a:ext>
            </a:extLst>
          </p:cNvPr>
          <p:cNvSpPr/>
          <p:nvPr/>
        </p:nvSpPr>
        <p:spPr>
          <a:xfrm>
            <a:off x="4110520" y="1732720"/>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gathering</a:t>
            </a:r>
          </a:p>
        </p:txBody>
      </p:sp>
      <p:sp>
        <p:nvSpPr>
          <p:cNvPr id="7" name="Rectangle 6">
            <a:extLst>
              <a:ext uri="{FF2B5EF4-FFF2-40B4-BE49-F238E27FC236}">
                <a16:creationId xmlns:a16="http://schemas.microsoft.com/office/drawing/2014/main" id="{88000E16-DBC0-FE05-7157-F81142D146E6}"/>
              </a:ext>
            </a:extLst>
          </p:cNvPr>
          <p:cNvSpPr/>
          <p:nvPr/>
        </p:nvSpPr>
        <p:spPr>
          <a:xfrm>
            <a:off x="6018212" y="1732720"/>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8" name="Rectangle 7">
            <a:extLst>
              <a:ext uri="{FF2B5EF4-FFF2-40B4-BE49-F238E27FC236}">
                <a16:creationId xmlns:a16="http://schemas.microsoft.com/office/drawing/2014/main" id="{47E867F5-66B3-A89F-983B-6DC88405B913}"/>
              </a:ext>
            </a:extLst>
          </p:cNvPr>
          <p:cNvSpPr/>
          <p:nvPr/>
        </p:nvSpPr>
        <p:spPr>
          <a:xfrm>
            <a:off x="4110520" y="3062443"/>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9" name="Rectangle 8">
            <a:extLst>
              <a:ext uri="{FF2B5EF4-FFF2-40B4-BE49-F238E27FC236}">
                <a16:creationId xmlns:a16="http://schemas.microsoft.com/office/drawing/2014/main" id="{978E5483-CF66-7D07-E402-FD180CC6C4CB}"/>
              </a:ext>
            </a:extLst>
          </p:cNvPr>
          <p:cNvSpPr/>
          <p:nvPr/>
        </p:nvSpPr>
        <p:spPr>
          <a:xfrm>
            <a:off x="6018212" y="3062443"/>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0" name="Down Arrow 9">
            <a:extLst>
              <a:ext uri="{FF2B5EF4-FFF2-40B4-BE49-F238E27FC236}">
                <a16:creationId xmlns:a16="http://schemas.microsoft.com/office/drawing/2014/main" id="{254484C6-2D78-3FDC-3748-A7B7A20A7ECF}"/>
              </a:ext>
            </a:extLst>
          </p:cNvPr>
          <p:cNvSpPr/>
          <p:nvPr/>
        </p:nvSpPr>
        <p:spPr>
          <a:xfrm>
            <a:off x="4960099" y="4421748"/>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F38495-10AD-82BD-42CE-DBE9A7F4F021}"/>
              </a:ext>
            </a:extLst>
          </p:cNvPr>
          <p:cNvSpPr/>
          <p:nvPr/>
        </p:nvSpPr>
        <p:spPr>
          <a:xfrm>
            <a:off x="7944462" y="4538915"/>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2" name="Left-Right Arrow 11">
            <a:extLst>
              <a:ext uri="{FF2B5EF4-FFF2-40B4-BE49-F238E27FC236}">
                <a16:creationId xmlns:a16="http://schemas.microsoft.com/office/drawing/2014/main" id="{F75BBDD5-A6B9-42E2-96F4-28AD75107231}"/>
              </a:ext>
            </a:extLst>
          </p:cNvPr>
          <p:cNvSpPr/>
          <p:nvPr/>
        </p:nvSpPr>
        <p:spPr>
          <a:xfrm>
            <a:off x="7254822" y="5166952"/>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Up-Down Arrow 12">
            <a:extLst>
              <a:ext uri="{FF2B5EF4-FFF2-40B4-BE49-F238E27FC236}">
                <a16:creationId xmlns:a16="http://schemas.microsoft.com/office/drawing/2014/main" id="{4F93D64F-626D-1FE2-D4F5-490178FBCCB7}"/>
              </a:ext>
            </a:extLst>
          </p:cNvPr>
          <p:cNvSpPr/>
          <p:nvPr/>
        </p:nvSpPr>
        <p:spPr>
          <a:xfrm>
            <a:off x="5053232" y="2875140"/>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Up-Down Arrow 13">
            <a:extLst>
              <a:ext uri="{FF2B5EF4-FFF2-40B4-BE49-F238E27FC236}">
                <a16:creationId xmlns:a16="http://schemas.microsoft.com/office/drawing/2014/main" id="{467E4ED0-6AD1-DC86-A5E5-0A48CED71CF0}"/>
              </a:ext>
            </a:extLst>
          </p:cNvPr>
          <p:cNvSpPr/>
          <p:nvPr/>
        </p:nvSpPr>
        <p:spPr>
          <a:xfrm>
            <a:off x="6960923" y="2890196"/>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Left-Right Arrow 14">
            <a:extLst>
              <a:ext uri="{FF2B5EF4-FFF2-40B4-BE49-F238E27FC236}">
                <a16:creationId xmlns:a16="http://schemas.microsoft.com/office/drawing/2014/main" id="{8BE07E9F-5B19-DA59-880A-32937952EA41}"/>
              </a:ext>
            </a:extLst>
          </p:cNvPr>
          <p:cNvSpPr/>
          <p:nvPr/>
        </p:nvSpPr>
        <p:spPr>
          <a:xfrm>
            <a:off x="5820043" y="2214301"/>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Left-Right Arrow 15">
            <a:extLst>
              <a:ext uri="{FF2B5EF4-FFF2-40B4-BE49-F238E27FC236}">
                <a16:creationId xmlns:a16="http://schemas.microsoft.com/office/drawing/2014/main" id="{19380A48-C9CE-9E28-BD0E-CB4972A3A93E}"/>
              </a:ext>
            </a:extLst>
          </p:cNvPr>
          <p:cNvSpPr/>
          <p:nvPr/>
        </p:nvSpPr>
        <p:spPr>
          <a:xfrm>
            <a:off x="5797326" y="383046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A73E8037-39AA-D742-92F9-46081CC3FC1F}"/>
              </a:ext>
            </a:extLst>
          </p:cNvPr>
          <p:cNvSpPr/>
          <p:nvPr/>
        </p:nvSpPr>
        <p:spPr>
          <a:xfrm flipV="1">
            <a:off x="6400800" y="4392166"/>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Left-Right Arrow 17">
            <a:extLst>
              <a:ext uri="{FF2B5EF4-FFF2-40B4-BE49-F238E27FC236}">
                <a16:creationId xmlns:a16="http://schemas.microsoft.com/office/drawing/2014/main" id="{781FD810-EB8D-5DF4-584C-1A087B8ED30E}"/>
              </a:ext>
            </a:extLst>
          </p:cNvPr>
          <p:cNvSpPr/>
          <p:nvPr/>
        </p:nvSpPr>
        <p:spPr>
          <a:xfrm rot="-2700000">
            <a:off x="5808908" y="3001348"/>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BA20FB-63DC-BD10-73B7-BA5A16783E17}"/>
              </a:ext>
            </a:extLst>
          </p:cNvPr>
          <p:cNvSpPr/>
          <p:nvPr/>
        </p:nvSpPr>
        <p:spPr>
          <a:xfrm>
            <a:off x="8281481" y="1193221"/>
            <a:ext cx="3402847" cy="2565910"/>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20" name="Rectangle 19">
            <a:extLst>
              <a:ext uri="{FF2B5EF4-FFF2-40B4-BE49-F238E27FC236}">
                <a16:creationId xmlns:a16="http://schemas.microsoft.com/office/drawing/2014/main" id="{6CFDCDC6-5092-A336-CD2D-55E480EAF30B}"/>
              </a:ext>
            </a:extLst>
          </p:cNvPr>
          <p:cNvSpPr/>
          <p:nvPr/>
        </p:nvSpPr>
        <p:spPr>
          <a:xfrm>
            <a:off x="8819549" y="1392298"/>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err="1">
                <a:solidFill>
                  <a:schemeClr val="tx1"/>
                </a:solidFill>
              </a:rPr>
              <a:t>Deveoper’s</a:t>
            </a:r>
            <a:r>
              <a:rPr lang="en-US" dirty="0">
                <a:solidFill>
                  <a:schemeClr val="tx1"/>
                </a:solidFill>
              </a:rPr>
              <a:t> guide</a:t>
            </a:r>
          </a:p>
          <a:p>
            <a:pPr marL="285750" indent="-285750">
              <a:buFont typeface="Arial" panose="020B0604020202020204" pitchFamily="34" charset="0"/>
              <a:buChar char="•"/>
            </a:pPr>
            <a:r>
              <a:rPr lang="en-US" dirty="0">
                <a:solidFill>
                  <a:schemeClr val="tx1"/>
                </a:solidFill>
              </a:rPr>
              <a:t>Reference manual</a:t>
            </a:r>
          </a:p>
        </p:txBody>
      </p:sp>
      <p:sp>
        <p:nvSpPr>
          <p:cNvPr id="21" name="Rectangle 20">
            <a:extLst>
              <a:ext uri="{FF2B5EF4-FFF2-40B4-BE49-F238E27FC236}">
                <a16:creationId xmlns:a16="http://schemas.microsoft.com/office/drawing/2014/main" id="{6E813448-044D-C582-7C02-63AA587295B8}"/>
              </a:ext>
            </a:extLst>
          </p:cNvPr>
          <p:cNvSpPr/>
          <p:nvPr/>
        </p:nvSpPr>
        <p:spPr>
          <a:xfrm>
            <a:off x="9728761" y="2568553"/>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22" name="Rectangle 21">
            <a:extLst>
              <a:ext uri="{FF2B5EF4-FFF2-40B4-BE49-F238E27FC236}">
                <a16:creationId xmlns:a16="http://schemas.microsoft.com/office/drawing/2014/main" id="{17902A09-4159-9182-0264-97F84473FB9B}"/>
              </a:ext>
            </a:extLst>
          </p:cNvPr>
          <p:cNvSpPr/>
          <p:nvPr/>
        </p:nvSpPr>
        <p:spPr>
          <a:xfrm>
            <a:off x="1739419" y="2476176"/>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23" name="Rectangle 22">
            <a:extLst>
              <a:ext uri="{FF2B5EF4-FFF2-40B4-BE49-F238E27FC236}">
                <a16:creationId xmlns:a16="http://schemas.microsoft.com/office/drawing/2014/main" id="{D96470FF-2A98-D03A-0388-DA0421585BEB}"/>
              </a:ext>
            </a:extLst>
          </p:cNvPr>
          <p:cNvSpPr/>
          <p:nvPr/>
        </p:nvSpPr>
        <p:spPr>
          <a:xfrm>
            <a:off x="1739419" y="865042"/>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24" name="Right Arrow 23">
            <a:extLst>
              <a:ext uri="{FF2B5EF4-FFF2-40B4-BE49-F238E27FC236}">
                <a16:creationId xmlns:a16="http://schemas.microsoft.com/office/drawing/2014/main" id="{60BDDDAB-7969-7AB9-6489-F72DFF28A96E}"/>
              </a:ext>
            </a:extLst>
          </p:cNvPr>
          <p:cNvSpPr/>
          <p:nvPr/>
        </p:nvSpPr>
        <p:spPr>
          <a:xfrm>
            <a:off x="3542665" y="1920022"/>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ight Arrow 24">
            <a:extLst>
              <a:ext uri="{FF2B5EF4-FFF2-40B4-BE49-F238E27FC236}">
                <a16:creationId xmlns:a16="http://schemas.microsoft.com/office/drawing/2014/main" id="{3020244E-9E2C-A6ED-E142-F2D6143C5D41}"/>
              </a:ext>
            </a:extLst>
          </p:cNvPr>
          <p:cNvSpPr/>
          <p:nvPr/>
        </p:nvSpPr>
        <p:spPr>
          <a:xfrm>
            <a:off x="3568832" y="2600700"/>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Title 1">
            <a:extLst>
              <a:ext uri="{FF2B5EF4-FFF2-40B4-BE49-F238E27FC236}">
                <a16:creationId xmlns:a16="http://schemas.microsoft.com/office/drawing/2014/main" id="{D4D854A0-1F1E-9497-23D6-41B487CCAAF3}"/>
              </a:ext>
            </a:extLst>
          </p:cNvPr>
          <p:cNvSpPr>
            <a:spLocks noGrp="1"/>
          </p:cNvSpPr>
          <p:nvPr>
            <p:ph type="title"/>
          </p:nvPr>
        </p:nvSpPr>
        <p:spPr>
          <a:xfrm>
            <a:off x="408175" y="262359"/>
            <a:ext cx="11372473" cy="914400"/>
          </a:xfrm>
        </p:spPr>
        <p:txBody>
          <a:bodyPr/>
          <a:lstStyle/>
          <a:p>
            <a:r>
              <a:rPr lang="en-US" dirty="0"/>
              <a:t>Ongoing Development and Maintenance</a:t>
            </a:r>
          </a:p>
        </p:txBody>
      </p:sp>
    </p:spTree>
    <p:extLst>
      <p:ext uri="{BB962C8B-B14F-4D97-AF65-F5344CB8AC3E}">
        <p14:creationId xmlns:p14="http://schemas.microsoft.com/office/powerpoint/2010/main" val="1604081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F9B7D-1E33-F795-795B-3F83AB5BC850}"/>
              </a:ext>
            </a:extLst>
          </p:cNvPr>
          <p:cNvSpPr>
            <a:spLocks noGrp="1"/>
          </p:cNvSpPr>
          <p:nvPr>
            <p:ph type="title"/>
          </p:nvPr>
        </p:nvSpPr>
        <p:spPr/>
        <p:txBody>
          <a:bodyPr/>
          <a:lstStyle/>
          <a:p>
            <a:r>
              <a:rPr lang="en-US" dirty="0"/>
              <a:t>Better Practices for Documentation</a:t>
            </a:r>
          </a:p>
        </p:txBody>
      </p:sp>
      <p:sp>
        <p:nvSpPr>
          <p:cNvPr id="3" name="Content Placeholder 2">
            <a:extLst>
              <a:ext uri="{FF2B5EF4-FFF2-40B4-BE49-F238E27FC236}">
                <a16:creationId xmlns:a16="http://schemas.microsoft.com/office/drawing/2014/main" id="{DAB2145D-9BF4-8981-ED08-F6FCDD63CBBE}"/>
              </a:ext>
            </a:extLst>
          </p:cNvPr>
          <p:cNvSpPr>
            <a:spLocks noGrp="1"/>
          </p:cNvSpPr>
          <p:nvPr>
            <p:ph idx="1"/>
          </p:nvPr>
        </p:nvSpPr>
        <p:spPr>
          <a:xfrm>
            <a:off x="365760" y="1339850"/>
            <a:ext cx="11369809" cy="4047778"/>
          </a:xfrm>
        </p:spPr>
        <p:txBody>
          <a:bodyPr/>
          <a:lstStyle/>
          <a:p>
            <a:pPr marL="457200" indent="-457200">
              <a:spcBef>
                <a:spcPts val="2400"/>
              </a:spcBef>
              <a:buFont typeface="+mj-lt"/>
              <a:buAutoNum type="arabicPeriod"/>
            </a:pPr>
            <a:r>
              <a:rPr lang="en-US" dirty="0"/>
              <a:t>Version control your documentation</a:t>
            </a:r>
          </a:p>
          <a:p>
            <a:pPr marL="852487" lvl="1" indent="-457200">
              <a:spcBef>
                <a:spcPts val="200"/>
              </a:spcBef>
            </a:pPr>
            <a:r>
              <a:rPr lang="en-US" dirty="0"/>
              <a:t>Preferably in the same repo as the code</a:t>
            </a:r>
          </a:p>
          <a:p>
            <a:pPr marL="457200" indent="-457200">
              <a:spcBef>
                <a:spcPts val="1800"/>
              </a:spcBef>
              <a:buFont typeface="+mj-lt"/>
              <a:buAutoNum type="arabicPeriod"/>
            </a:pPr>
            <a:r>
              <a:rPr lang="en-US" dirty="0"/>
              <a:t>Good enough is better than perfect</a:t>
            </a:r>
          </a:p>
          <a:p>
            <a:pPr marL="852487" lvl="1" indent="-457200">
              <a:spcBef>
                <a:spcPts val="200"/>
              </a:spcBef>
            </a:pPr>
            <a:r>
              <a:rPr lang="en-US" dirty="0"/>
              <a:t>There’s always room for improvement, but it is better to have something than nothing</a:t>
            </a:r>
          </a:p>
          <a:p>
            <a:pPr marL="457200" indent="-457200">
              <a:spcBef>
                <a:spcPts val="1800"/>
              </a:spcBef>
              <a:buFont typeface="+mj-lt"/>
              <a:buAutoNum type="arabicPeriod"/>
            </a:pPr>
            <a:r>
              <a:rPr lang="en-US" dirty="0"/>
              <a:t>Don’t write more documentation than you can maintain</a:t>
            </a:r>
          </a:p>
          <a:p>
            <a:pPr marL="852487" lvl="1" indent="-457200">
              <a:spcBef>
                <a:spcPts val="200"/>
              </a:spcBef>
            </a:pPr>
            <a:r>
              <a:rPr lang="en-US" dirty="0"/>
              <a:t>Voluminous documentation means more to maintain as the code evolves</a:t>
            </a:r>
          </a:p>
          <a:p>
            <a:pPr marL="457200" indent="-457200">
              <a:spcBef>
                <a:spcPts val="1800"/>
              </a:spcBef>
              <a:buFont typeface="+mj-lt"/>
              <a:buAutoNum type="arabicPeriod"/>
            </a:pPr>
            <a:r>
              <a:rPr lang="en-US" dirty="0"/>
              <a:t>Know your audience</a:t>
            </a:r>
          </a:p>
          <a:p>
            <a:pPr marL="457200" indent="-457200">
              <a:spcBef>
                <a:spcPts val="1800"/>
              </a:spcBef>
              <a:buFont typeface="+mj-lt"/>
              <a:buAutoNum type="arabicPeriod"/>
            </a:pPr>
            <a:r>
              <a:rPr lang="en-US" dirty="0"/>
              <a:t>Document as you go, while it is fresh in your mind</a:t>
            </a:r>
          </a:p>
          <a:p>
            <a:pPr marL="457200" indent="-457200">
              <a:spcBef>
                <a:spcPts val="1800"/>
              </a:spcBef>
              <a:buFont typeface="+mj-lt"/>
              <a:buAutoNum type="arabicPeriod"/>
            </a:pPr>
            <a:r>
              <a:rPr lang="en-US" dirty="0"/>
              <a:t>User test your documentation</a:t>
            </a:r>
          </a:p>
        </p:txBody>
      </p:sp>
    </p:spTree>
    <p:extLst>
      <p:ext uri="{BB962C8B-B14F-4D97-AF65-F5344CB8AC3E}">
        <p14:creationId xmlns:p14="http://schemas.microsoft.com/office/powerpoint/2010/main" val="1484585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492958-5235-A2CB-E55A-606748EF21EA}"/>
              </a:ext>
            </a:extLst>
          </p:cNvPr>
          <p:cNvSpPr>
            <a:spLocks noGrp="1"/>
          </p:cNvSpPr>
          <p:nvPr>
            <p:ph type="title"/>
          </p:nvPr>
        </p:nvSpPr>
        <p:spPr/>
        <p:txBody>
          <a:bodyPr/>
          <a:lstStyle/>
          <a:p>
            <a:r>
              <a:rPr lang="en-US" dirty="0"/>
              <a:t>Meet Your Readers Where They’re At</a:t>
            </a:r>
          </a:p>
        </p:txBody>
      </p:sp>
      <p:sp>
        <p:nvSpPr>
          <p:cNvPr id="8" name="Content Placeholder 7">
            <a:extLst>
              <a:ext uri="{FF2B5EF4-FFF2-40B4-BE49-F238E27FC236}">
                <a16:creationId xmlns:a16="http://schemas.microsoft.com/office/drawing/2014/main" id="{38E74773-E688-A430-ADE9-769A96A9E681}"/>
              </a:ext>
            </a:extLst>
          </p:cNvPr>
          <p:cNvSpPr>
            <a:spLocks noGrp="1"/>
          </p:cNvSpPr>
          <p:nvPr>
            <p:ph idx="1"/>
          </p:nvPr>
        </p:nvSpPr>
        <p:spPr>
          <a:xfrm>
            <a:off x="365760" y="1066800"/>
            <a:ext cx="11369809" cy="4047778"/>
          </a:xfrm>
        </p:spPr>
        <p:txBody>
          <a:bodyPr/>
          <a:lstStyle/>
          <a:p>
            <a:r>
              <a:rPr lang="en-US" dirty="0"/>
              <a:t>When writing documentation, put yourself in the mindset of your </a:t>
            </a:r>
            <a:r>
              <a:rPr lang="en-US" i="1" dirty="0"/>
              <a:t>reader</a:t>
            </a:r>
            <a:endParaRPr lang="en-US" dirty="0"/>
          </a:p>
          <a:p>
            <a:r>
              <a:rPr lang="en-US" dirty="0"/>
              <a:t>Consider…</a:t>
            </a:r>
          </a:p>
          <a:p>
            <a:pPr lvl="1">
              <a:spcBef>
                <a:spcPts val="200"/>
              </a:spcBef>
            </a:pPr>
            <a:r>
              <a:rPr lang="en-US" dirty="0"/>
              <a:t>Culture: you have understandings, language (e.g., slang), etc., that are a product of the culture in which you’ve developed. Readers from other cultural backgrounds may not share them</a:t>
            </a:r>
          </a:p>
          <a:p>
            <a:pPr lvl="1">
              <a:spcBef>
                <a:spcPts val="200"/>
              </a:spcBef>
            </a:pPr>
            <a:r>
              <a:rPr lang="en-US" dirty="0"/>
              <a:t>Context: different scientific domains often use technical terms differently.  It can be hard to recognize when this is happening – listen carefully for indications</a:t>
            </a:r>
          </a:p>
          <a:p>
            <a:pPr lvl="1">
              <a:spcBef>
                <a:spcPts val="200"/>
              </a:spcBef>
            </a:pPr>
            <a:r>
              <a:rPr lang="en-US" dirty="0"/>
              <a:t>Experience: readers may have different levels and types of experience from you</a:t>
            </a:r>
          </a:p>
          <a:p>
            <a:pPr lvl="1">
              <a:spcBef>
                <a:spcPts val="200"/>
              </a:spcBef>
            </a:pPr>
            <a:r>
              <a:rPr lang="en-US" dirty="0">
                <a:solidFill>
                  <a:schemeClr val="tx2"/>
                </a:solidFill>
              </a:rPr>
              <a:t>Recall the common exercise of writing instructions for making a peanut butter and jelly sandwich</a:t>
            </a:r>
          </a:p>
          <a:p>
            <a:r>
              <a:rPr lang="en-US" dirty="0"/>
              <a:t>Consider developing and utilizing a few personas for your audience(s) to help ground thinking</a:t>
            </a:r>
          </a:p>
          <a:p>
            <a:r>
              <a:rPr lang="en-US" dirty="0"/>
              <a:t>Whenever possible, test documentation with </a:t>
            </a:r>
            <a:r>
              <a:rPr lang="en-US" dirty="0" err="1"/>
              <a:t>examplars</a:t>
            </a:r>
            <a:r>
              <a:rPr lang="en-US" dirty="0"/>
              <a:t> from your audience(s)</a:t>
            </a:r>
          </a:p>
          <a:p>
            <a:pPr lvl="1">
              <a:spcBef>
                <a:spcPts val="200"/>
              </a:spcBef>
            </a:pPr>
            <a:r>
              <a:rPr lang="en-US" dirty="0"/>
              <a:t>Good opportunities include: on-boarding of new developers, tutorials for users, etc.</a:t>
            </a:r>
          </a:p>
          <a:p>
            <a:pPr lvl="1">
              <a:spcBef>
                <a:spcPts val="200"/>
              </a:spcBef>
            </a:pPr>
            <a:r>
              <a:rPr lang="en-US" dirty="0"/>
              <a:t>Questions you receive </a:t>
            </a:r>
            <a:r>
              <a:rPr lang="en-US" i="1" dirty="0"/>
              <a:t>may</a:t>
            </a:r>
            <a:r>
              <a:rPr lang="en-US" dirty="0"/>
              <a:t> reflect gaps in documentation</a:t>
            </a:r>
          </a:p>
        </p:txBody>
      </p:sp>
    </p:spTree>
    <p:extLst>
      <p:ext uri="{BB962C8B-B14F-4D97-AF65-F5344CB8AC3E}">
        <p14:creationId xmlns:p14="http://schemas.microsoft.com/office/powerpoint/2010/main" val="649857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415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DFE919E-D116-12BD-3440-AD1A8B384B2B}"/>
              </a:ext>
            </a:extLst>
          </p:cNvPr>
          <p:cNvSpPr txBox="1"/>
          <p:nvPr/>
        </p:nvSpPr>
        <p:spPr>
          <a:xfrm>
            <a:off x="-3985" y="2137030"/>
            <a:ext cx="3200400" cy="1754326"/>
          </a:xfrm>
          <a:prstGeom prst="rect">
            <a:avLst/>
          </a:prstGeom>
          <a:noFill/>
        </p:spPr>
        <p:txBody>
          <a:bodyPr wrap="square">
            <a:spAutoFit/>
          </a:bodyPr>
          <a:lstStyle/>
          <a:p>
            <a:r>
              <a:rPr lang="en-US" b="0" i="1" dirty="0">
                <a:solidFill>
                  <a:schemeClr val="tx2"/>
                </a:solidFill>
                <a:effectLst/>
                <a:latin typeface="+mn-lt"/>
              </a:rPr>
              <a:t>Tutorials are </a:t>
            </a:r>
            <a:r>
              <a:rPr lang="en-US" b="1" i="1" dirty="0">
                <a:solidFill>
                  <a:schemeClr val="tx2"/>
                </a:solidFill>
                <a:effectLst/>
                <a:latin typeface="+mn-lt"/>
              </a:rPr>
              <a:t>lessons</a:t>
            </a:r>
            <a:r>
              <a:rPr lang="en-US" b="0" i="1" dirty="0">
                <a:solidFill>
                  <a:schemeClr val="tx2"/>
                </a:solidFill>
                <a:effectLst/>
                <a:latin typeface="+mn-lt"/>
              </a:rPr>
              <a:t> that take the reader by the hand through a series of steps to complete a project of some kind. Tutorials are </a:t>
            </a:r>
            <a:r>
              <a:rPr lang="en-US" b="1" i="1" dirty="0">
                <a:solidFill>
                  <a:schemeClr val="tx2"/>
                </a:solidFill>
                <a:effectLst/>
                <a:latin typeface="+mn-lt"/>
              </a:rPr>
              <a:t>learning-oriented</a:t>
            </a:r>
            <a:r>
              <a:rPr lang="en-US" b="0" i="1" dirty="0">
                <a:solidFill>
                  <a:schemeClr val="tx2"/>
                </a:solidFill>
                <a:effectLst/>
                <a:latin typeface="+mn-lt"/>
              </a:rPr>
              <a:t>.</a:t>
            </a:r>
            <a:endParaRPr lang="en-US" dirty="0">
              <a:solidFill>
                <a:schemeClr val="tx2"/>
              </a:solidFill>
              <a:latin typeface="+mn-lt"/>
            </a:endParaRPr>
          </a:p>
        </p:txBody>
      </p:sp>
      <p:sp>
        <p:nvSpPr>
          <p:cNvPr id="7" name="TextBox 6">
            <a:extLst>
              <a:ext uri="{FF2B5EF4-FFF2-40B4-BE49-F238E27FC236}">
                <a16:creationId xmlns:a16="http://schemas.microsoft.com/office/drawing/2014/main" id="{0FE12D9D-7FAB-F390-8321-A202E41E8A9C}"/>
              </a:ext>
            </a:extLst>
          </p:cNvPr>
          <p:cNvSpPr txBox="1"/>
          <p:nvPr/>
        </p:nvSpPr>
        <p:spPr>
          <a:xfrm>
            <a:off x="8988425" y="2073321"/>
            <a:ext cx="3200400" cy="1754326"/>
          </a:xfrm>
          <a:prstGeom prst="rect">
            <a:avLst/>
          </a:prstGeom>
          <a:noFill/>
        </p:spPr>
        <p:txBody>
          <a:bodyPr wrap="square">
            <a:spAutoFit/>
          </a:bodyPr>
          <a:lstStyle/>
          <a:p>
            <a:r>
              <a:rPr lang="en-US" b="0" i="1" dirty="0">
                <a:solidFill>
                  <a:schemeClr val="tx2"/>
                </a:solidFill>
                <a:effectLst/>
                <a:latin typeface="+mn-lt"/>
              </a:rPr>
              <a:t>How-to guides are </a:t>
            </a:r>
            <a:r>
              <a:rPr lang="en-US" b="1" i="1" dirty="0">
                <a:solidFill>
                  <a:schemeClr val="tx2"/>
                </a:solidFill>
                <a:effectLst/>
                <a:latin typeface="+mn-lt"/>
              </a:rPr>
              <a:t>directions</a:t>
            </a:r>
            <a:r>
              <a:rPr lang="en-US" b="0" i="1" dirty="0">
                <a:solidFill>
                  <a:schemeClr val="tx2"/>
                </a:solidFill>
                <a:effectLst/>
                <a:latin typeface="+mn-lt"/>
              </a:rPr>
              <a:t> that take the reader through the steps required to solve a real-world problem. How-to guides are </a:t>
            </a:r>
            <a:r>
              <a:rPr lang="en-US" b="1" i="1" dirty="0">
                <a:solidFill>
                  <a:schemeClr val="tx2"/>
                </a:solidFill>
                <a:effectLst/>
                <a:latin typeface="+mn-lt"/>
              </a:rPr>
              <a:t>goal-oriented</a:t>
            </a:r>
            <a:r>
              <a:rPr lang="en-US" b="0" i="1" dirty="0">
                <a:solidFill>
                  <a:schemeClr val="tx2"/>
                </a:solidFill>
                <a:effectLst/>
                <a:latin typeface="+mn-lt"/>
              </a:rPr>
              <a:t>.</a:t>
            </a:r>
            <a:endParaRPr lang="en-US" dirty="0">
              <a:solidFill>
                <a:schemeClr val="tx2"/>
              </a:solidFill>
              <a:latin typeface="+mn-lt"/>
            </a:endParaRPr>
          </a:p>
        </p:txBody>
      </p:sp>
      <p:sp>
        <p:nvSpPr>
          <p:cNvPr id="9" name="TextBox 8">
            <a:extLst>
              <a:ext uri="{FF2B5EF4-FFF2-40B4-BE49-F238E27FC236}">
                <a16:creationId xmlns:a16="http://schemas.microsoft.com/office/drawing/2014/main" id="{77EE244D-67D7-DAC5-67F5-411917CD493D}"/>
              </a:ext>
            </a:extLst>
          </p:cNvPr>
          <p:cNvSpPr txBox="1"/>
          <p:nvPr/>
        </p:nvSpPr>
        <p:spPr>
          <a:xfrm>
            <a:off x="8988425" y="4177395"/>
            <a:ext cx="3200400" cy="1754326"/>
          </a:xfrm>
          <a:prstGeom prst="rect">
            <a:avLst/>
          </a:prstGeom>
          <a:noFill/>
        </p:spPr>
        <p:txBody>
          <a:bodyPr wrap="square">
            <a:spAutoFit/>
          </a:bodyPr>
          <a:lstStyle/>
          <a:p>
            <a:r>
              <a:rPr lang="en-US" b="0" i="1" dirty="0">
                <a:solidFill>
                  <a:schemeClr val="tx2"/>
                </a:solidFill>
                <a:effectLst/>
                <a:latin typeface="+mn-lt"/>
              </a:rPr>
              <a:t>Reference guides are </a:t>
            </a:r>
            <a:r>
              <a:rPr lang="en-US" b="1" i="1" dirty="0">
                <a:solidFill>
                  <a:schemeClr val="tx2"/>
                </a:solidFill>
                <a:effectLst/>
                <a:latin typeface="+mn-lt"/>
              </a:rPr>
              <a:t>technical descriptions</a:t>
            </a:r>
            <a:r>
              <a:rPr lang="en-US" b="0" i="1" dirty="0">
                <a:solidFill>
                  <a:schemeClr val="tx2"/>
                </a:solidFill>
                <a:effectLst/>
                <a:latin typeface="+mn-lt"/>
              </a:rPr>
              <a:t> of the machinery and how to operate it. Reference material is </a:t>
            </a:r>
            <a:r>
              <a:rPr lang="en-US" b="1" i="1" dirty="0">
                <a:solidFill>
                  <a:schemeClr val="tx2"/>
                </a:solidFill>
                <a:effectLst/>
                <a:latin typeface="+mn-lt"/>
              </a:rPr>
              <a:t>information-oriented</a:t>
            </a:r>
            <a:r>
              <a:rPr lang="en-US" b="0" i="1" dirty="0">
                <a:solidFill>
                  <a:schemeClr val="tx2"/>
                </a:solidFill>
                <a:effectLst/>
                <a:latin typeface="+mn-lt"/>
              </a:rPr>
              <a:t>.</a:t>
            </a:r>
            <a:endParaRPr lang="en-US" dirty="0">
              <a:solidFill>
                <a:schemeClr val="tx2"/>
              </a:solidFill>
              <a:latin typeface="+mn-lt"/>
            </a:endParaRPr>
          </a:p>
        </p:txBody>
      </p:sp>
      <p:sp>
        <p:nvSpPr>
          <p:cNvPr id="11" name="TextBox 10">
            <a:extLst>
              <a:ext uri="{FF2B5EF4-FFF2-40B4-BE49-F238E27FC236}">
                <a16:creationId xmlns:a16="http://schemas.microsoft.com/office/drawing/2014/main" id="{757FF6CB-1725-BC5E-A466-F94F74B282DF}"/>
              </a:ext>
            </a:extLst>
          </p:cNvPr>
          <p:cNvSpPr txBox="1"/>
          <p:nvPr/>
        </p:nvSpPr>
        <p:spPr>
          <a:xfrm>
            <a:off x="-3985" y="4278063"/>
            <a:ext cx="3200400" cy="1477328"/>
          </a:xfrm>
          <a:prstGeom prst="rect">
            <a:avLst/>
          </a:prstGeom>
          <a:noFill/>
        </p:spPr>
        <p:txBody>
          <a:bodyPr wrap="square">
            <a:spAutoFit/>
          </a:bodyPr>
          <a:lstStyle/>
          <a:p>
            <a:pPr algn="l"/>
            <a:r>
              <a:rPr lang="en-US" b="0" i="1" dirty="0">
                <a:solidFill>
                  <a:schemeClr val="tx2"/>
                </a:solidFill>
                <a:effectLst/>
                <a:latin typeface="+mn-lt"/>
              </a:rPr>
              <a:t>Explanation is </a:t>
            </a:r>
            <a:r>
              <a:rPr lang="en-US" b="1" i="1" dirty="0">
                <a:solidFill>
                  <a:schemeClr val="tx2"/>
                </a:solidFill>
                <a:effectLst/>
                <a:latin typeface="+mn-lt"/>
              </a:rPr>
              <a:t>discussion</a:t>
            </a:r>
            <a:r>
              <a:rPr lang="en-US" b="0" i="1" dirty="0">
                <a:solidFill>
                  <a:schemeClr val="tx2"/>
                </a:solidFill>
                <a:effectLst/>
                <a:latin typeface="+mn-lt"/>
              </a:rPr>
              <a:t> that clarifies and illuminates a particular topic. Explanation is </a:t>
            </a:r>
            <a:r>
              <a:rPr lang="en-US" b="1" i="1" dirty="0">
                <a:solidFill>
                  <a:schemeClr val="tx2"/>
                </a:solidFill>
                <a:effectLst/>
                <a:latin typeface="+mn-lt"/>
              </a:rPr>
              <a:t>understanding-oriented</a:t>
            </a:r>
            <a:r>
              <a:rPr lang="en-US" b="0" i="1" dirty="0">
                <a:solidFill>
                  <a:schemeClr val="tx2"/>
                </a:solidFill>
                <a:effectLst/>
                <a:latin typeface="+mn-lt"/>
              </a:rPr>
              <a:t>.</a:t>
            </a:r>
          </a:p>
        </p:txBody>
      </p:sp>
    </p:spTree>
    <p:extLst>
      <p:ext uri="{BB962C8B-B14F-4D97-AF65-F5344CB8AC3E}">
        <p14:creationId xmlns:p14="http://schemas.microsoft.com/office/powerpoint/2010/main" val="2995099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3F553-6D11-1CED-2436-C0BDB20FD550}"/>
              </a:ext>
            </a:extLst>
          </p:cNvPr>
          <p:cNvSpPr>
            <a:spLocks noGrp="1"/>
          </p:cNvSpPr>
          <p:nvPr>
            <p:ph type="title"/>
          </p:nvPr>
        </p:nvSpPr>
        <p:spPr/>
        <p:txBody>
          <a:bodyPr/>
          <a:lstStyle/>
          <a:p>
            <a:r>
              <a:rPr lang="en-US" dirty="0"/>
              <a:t>Characteristics of Documentation in the </a:t>
            </a:r>
            <a:r>
              <a:rPr lang="en-US" dirty="0" err="1"/>
              <a:t>Diataxis</a:t>
            </a:r>
            <a:r>
              <a:rPr lang="en-US" dirty="0"/>
              <a:t> Framework</a:t>
            </a:r>
          </a:p>
        </p:txBody>
      </p:sp>
      <p:graphicFrame>
        <p:nvGraphicFramePr>
          <p:cNvPr id="4" name="Table 4">
            <a:extLst>
              <a:ext uri="{FF2B5EF4-FFF2-40B4-BE49-F238E27FC236}">
                <a16:creationId xmlns:a16="http://schemas.microsoft.com/office/drawing/2014/main" id="{2A67C4FD-9900-61CC-ABAF-EDA3DF741E8E}"/>
              </a:ext>
            </a:extLst>
          </p:cNvPr>
          <p:cNvGraphicFramePr>
            <a:graphicFrameLocks noGrp="1"/>
          </p:cNvGraphicFramePr>
          <p:nvPr>
            <p:ph idx="1"/>
            <p:extLst>
              <p:ext uri="{D42A27DB-BD31-4B8C-83A1-F6EECF244321}">
                <p14:modId xmlns:p14="http://schemas.microsoft.com/office/powerpoint/2010/main" val="752546778"/>
              </p:ext>
            </p:extLst>
          </p:nvPr>
        </p:nvGraphicFramePr>
        <p:xfrm>
          <a:off x="365125" y="1477645"/>
          <a:ext cx="11369675" cy="3672840"/>
        </p:xfrm>
        <a:graphic>
          <a:graphicData uri="http://schemas.openxmlformats.org/drawingml/2006/table">
            <a:tbl>
              <a:tblPr firstRow="1" bandRow="1">
                <a:tableStyleId>{5C22544A-7EE6-4342-B048-85BDC9FD1C3A}</a:tableStyleId>
              </a:tblPr>
              <a:tblGrid>
                <a:gridCol w="1568606">
                  <a:extLst>
                    <a:ext uri="{9D8B030D-6E8A-4147-A177-3AD203B41FA5}">
                      <a16:colId xmlns:a16="http://schemas.microsoft.com/office/drawing/2014/main" val="2691201180"/>
                    </a:ext>
                  </a:extLst>
                </a:gridCol>
                <a:gridCol w="2458387">
                  <a:extLst>
                    <a:ext uri="{9D8B030D-6E8A-4147-A177-3AD203B41FA5}">
                      <a16:colId xmlns:a16="http://schemas.microsoft.com/office/drawing/2014/main" val="3333759548"/>
                    </a:ext>
                  </a:extLst>
                </a:gridCol>
                <a:gridCol w="2368446">
                  <a:extLst>
                    <a:ext uri="{9D8B030D-6E8A-4147-A177-3AD203B41FA5}">
                      <a16:colId xmlns:a16="http://schemas.microsoft.com/office/drawing/2014/main" val="4053089762"/>
                    </a:ext>
                  </a:extLst>
                </a:gridCol>
                <a:gridCol w="2383436">
                  <a:extLst>
                    <a:ext uri="{9D8B030D-6E8A-4147-A177-3AD203B41FA5}">
                      <a16:colId xmlns:a16="http://schemas.microsoft.com/office/drawing/2014/main" val="664632848"/>
                    </a:ext>
                  </a:extLst>
                </a:gridCol>
                <a:gridCol w="2590800">
                  <a:extLst>
                    <a:ext uri="{9D8B030D-6E8A-4147-A177-3AD203B41FA5}">
                      <a16:colId xmlns:a16="http://schemas.microsoft.com/office/drawing/2014/main" val="2163819456"/>
                    </a:ext>
                  </a:extLst>
                </a:gridCol>
              </a:tblGrid>
              <a:tr h="370840">
                <a:tc>
                  <a:txBody>
                    <a:bodyPr/>
                    <a:lstStyle/>
                    <a:p>
                      <a:endParaRPr lang="en-US"/>
                    </a:p>
                  </a:txBody>
                  <a:tcPr/>
                </a:tc>
                <a:tc>
                  <a:txBody>
                    <a:bodyPr/>
                    <a:lstStyle/>
                    <a:p>
                      <a:r>
                        <a:rPr lang="en-US" dirty="0"/>
                        <a:t>Tutorials</a:t>
                      </a:r>
                    </a:p>
                  </a:txBody>
                  <a:tcPr/>
                </a:tc>
                <a:tc>
                  <a:txBody>
                    <a:bodyPr/>
                    <a:lstStyle/>
                    <a:p>
                      <a:r>
                        <a:rPr lang="en-US" dirty="0"/>
                        <a:t>How-to guides</a:t>
                      </a:r>
                    </a:p>
                  </a:txBody>
                  <a:tcPr/>
                </a:tc>
                <a:tc>
                  <a:txBody>
                    <a:bodyPr/>
                    <a:lstStyle/>
                    <a:p>
                      <a:r>
                        <a:rPr lang="en-US" dirty="0"/>
                        <a:t>Reference</a:t>
                      </a:r>
                    </a:p>
                  </a:txBody>
                  <a:tcPr/>
                </a:tc>
                <a:tc>
                  <a:txBody>
                    <a:bodyPr/>
                    <a:lstStyle/>
                    <a:p>
                      <a:r>
                        <a:rPr lang="en-US" dirty="0"/>
                        <a:t>Explanation</a:t>
                      </a:r>
                    </a:p>
                  </a:txBody>
                  <a:tcPr/>
                </a:tc>
                <a:extLst>
                  <a:ext uri="{0D108BD9-81ED-4DB2-BD59-A6C34878D82A}">
                    <a16:rowId xmlns:a16="http://schemas.microsoft.com/office/drawing/2014/main" val="2964133080"/>
                  </a:ext>
                </a:extLst>
              </a:tr>
              <a:tr h="370840">
                <a:tc>
                  <a:txBody>
                    <a:bodyPr/>
                    <a:lstStyle/>
                    <a:p>
                      <a:r>
                        <a:rPr lang="en-US" dirty="0"/>
                        <a:t>What they do</a:t>
                      </a:r>
                    </a:p>
                  </a:txBody>
                  <a:tcPr/>
                </a:tc>
                <a:tc>
                  <a:txBody>
                    <a:bodyPr/>
                    <a:lstStyle/>
                    <a:p>
                      <a:r>
                        <a:rPr lang="en-US" dirty="0"/>
                        <a:t>introduce, educate, lead</a:t>
                      </a:r>
                    </a:p>
                  </a:txBody>
                  <a:tcPr/>
                </a:tc>
                <a:tc>
                  <a:txBody>
                    <a:bodyPr/>
                    <a:lstStyle/>
                    <a:p>
                      <a:r>
                        <a:rPr lang="en-US" dirty="0"/>
                        <a:t>guide, demonstrate</a:t>
                      </a:r>
                    </a:p>
                  </a:txBody>
                  <a:tcPr/>
                </a:tc>
                <a:tc>
                  <a:txBody>
                    <a:bodyPr/>
                    <a:lstStyle/>
                    <a:p>
                      <a:r>
                        <a:rPr lang="en-US" dirty="0"/>
                        <a:t>state, describe, inform</a:t>
                      </a:r>
                    </a:p>
                  </a:txBody>
                  <a:tcPr/>
                </a:tc>
                <a:tc>
                  <a:txBody>
                    <a:bodyPr/>
                    <a:lstStyle/>
                    <a:p>
                      <a:r>
                        <a:rPr lang="en-US" dirty="0"/>
                        <a:t>explain, clarify, discuss</a:t>
                      </a:r>
                    </a:p>
                  </a:txBody>
                  <a:tcPr/>
                </a:tc>
                <a:extLst>
                  <a:ext uri="{0D108BD9-81ED-4DB2-BD59-A6C34878D82A}">
                    <a16:rowId xmlns:a16="http://schemas.microsoft.com/office/drawing/2014/main" val="41318918"/>
                  </a:ext>
                </a:extLst>
              </a:tr>
              <a:tr h="370840">
                <a:tc>
                  <a:txBody>
                    <a:bodyPr/>
                    <a:lstStyle/>
                    <a:p>
                      <a:r>
                        <a:rPr lang="en-US" dirty="0"/>
                        <a:t>Answers the question</a:t>
                      </a:r>
                    </a:p>
                  </a:txBody>
                  <a:tcPr/>
                </a:tc>
                <a:tc>
                  <a:txBody>
                    <a:bodyPr/>
                    <a:lstStyle/>
                    <a:p>
                      <a:r>
                        <a:rPr lang="en-US" dirty="0"/>
                        <a:t>“Can you teach me to…?”</a:t>
                      </a:r>
                    </a:p>
                  </a:txBody>
                  <a:tcPr/>
                </a:tc>
                <a:tc>
                  <a:txBody>
                    <a:bodyPr/>
                    <a:lstStyle/>
                    <a:p>
                      <a:r>
                        <a:rPr lang="en-US" dirty="0"/>
                        <a:t>“How do I…?”</a:t>
                      </a:r>
                    </a:p>
                  </a:txBody>
                  <a:tcPr/>
                </a:tc>
                <a:tc>
                  <a:txBody>
                    <a:bodyPr/>
                    <a:lstStyle/>
                    <a:p>
                      <a:r>
                        <a:rPr lang="en-US" dirty="0"/>
                        <a:t>“What is…?”</a:t>
                      </a:r>
                    </a:p>
                  </a:txBody>
                  <a:tcPr/>
                </a:tc>
                <a:tc>
                  <a:txBody>
                    <a:bodyPr/>
                    <a:lstStyle/>
                    <a:p>
                      <a:r>
                        <a:rPr lang="en-US" dirty="0"/>
                        <a:t>“Why…?”</a:t>
                      </a:r>
                    </a:p>
                  </a:txBody>
                  <a:tcPr/>
                </a:tc>
                <a:extLst>
                  <a:ext uri="{0D108BD9-81ED-4DB2-BD59-A6C34878D82A}">
                    <a16:rowId xmlns:a16="http://schemas.microsoft.com/office/drawing/2014/main" val="1095273623"/>
                  </a:ext>
                </a:extLst>
              </a:tr>
              <a:tr h="370840">
                <a:tc>
                  <a:txBody>
                    <a:bodyPr/>
                    <a:lstStyle/>
                    <a:p>
                      <a:r>
                        <a:rPr lang="en-US" dirty="0"/>
                        <a:t>Oriented to</a:t>
                      </a:r>
                    </a:p>
                  </a:txBody>
                  <a:tcPr/>
                </a:tc>
                <a:tc>
                  <a:txBody>
                    <a:bodyPr/>
                    <a:lstStyle/>
                    <a:p>
                      <a:r>
                        <a:rPr lang="en-US" dirty="0"/>
                        <a:t>learning</a:t>
                      </a:r>
                    </a:p>
                  </a:txBody>
                  <a:tcPr/>
                </a:tc>
                <a:tc>
                  <a:txBody>
                    <a:bodyPr/>
                    <a:lstStyle/>
                    <a:p>
                      <a:r>
                        <a:rPr lang="en-US" dirty="0"/>
                        <a:t>tasks</a:t>
                      </a:r>
                    </a:p>
                  </a:txBody>
                  <a:tcPr/>
                </a:tc>
                <a:tc>
                  <a:txBody>
                    <a:bodyPr/>
                    <a:lstStyle/>
                    <a:p>
                      <a:r>
                        <a:rPr lang="en-US" dirty="0"/>
                        <a:t>information</a:t>
                      </a:r>
                    </a:p>
                  </a:txBody>
                  <a:tcPr/>
                </a:tc>
                <a:tc>
                  <a:txBody>
                    <a:bodyPr/>
                    <a:lstStyle/>
                    <a:p>
                      <a:r>
                        <a:rPr lang="en-US" dirty="0"/>
                        <a:t>understanding</a:t>
                      </a:r>
                    </a:p>
                  </a:txBody>
                  <a:tcPr/>
                </a:tc>
                <a:extLst>
                  <a:ext uri="{0D108BD9-81ED-4DB2-BD59-A6C34878D82A}">
                    <a16:rowId xmlns:a16="http://schemas.microsoft.com/office/drawing/2014/main" val="808807508"/>
                  </a:ext>
                </a:extLst>
              </a:tr>
              <a:tr h="370840">
                <a:tc>
                  <a:txBody>
                    <a:bodyPr/>
                    <a:lstStyle/>
                    <a:p>
                      <a:r>
                        <a:rPr lang="en-US" dirty="0"/>
                        <a:t>Purpose</a:t>
                      </a:r>
                    </a:p>
                  </a:txBody>
                  <a:tcPr/>
                </a:tc>
                <a:tc>
                  <a:txBody>
                    <a:bodyPr/>
                    <a:lstStyle/>
                    <a:p>
                      <a:r>
                        <a:rPr lang="en-US" dirty="0"/>
                        <a:t>to allow the newcomer to get started</a:t>
                      </a:r>
                    </a:p>
                  </a:txBody>
                  <a:tcPr/>
                </a:tc>
                <a:tc>
                  <a:txBody>
                    <a:bodyPr/>
                    <a:lstStyle/>
                    <a:p>
                      <a:r>
                        <a:rPr lang="en-US" dirty="0"/>
                        <a:t>to show how to solve a specific problem</a:t>
                      </a:r>
                    </a:p>
                  </a:txBody>
                  <a:tcPr/>
                </a:tc>
                <a:tc>
                  <a:txBody>
                    <a:bodyPr/>
                    <a:lstStyle/>
                    <a:p>
                      <a:r>
                        <a:rPr lang="en-US" dirty="0"/>
                        <a:t>to describe the machinery</a:t>
                      </a:r>
                    </a:p>
                  </a:txBody>
                  <a:tcPr/>
                </a:tc>
                <a:tc>
                  <a:txBody>
                    <a:bodyPr/>
                    <a:lstStyle/>
                    <a:p>
                      <a:r>
                        <a:rPr lang="en-US" dirty="0"/>
                        <a:t>to explain</a:t>
                      </a:r>
                    </a:p>
                  </a:txBody>
                  <a:tcPr/>
                </a:tc>
                <a:extLst>
                  <a:ext uri="{0D108BD9-81ED-4DB2-BD59-A6C34878D82A}">
                    <a16:rowId xmlns:a16="http://schemas.microsoft.com/office/drawing/2014/main" val="3079634154"/>
                  </a:ext>
                </a:extLst>
              </a:tr>
              <a:tr h="370840">
                <a:tc>
                  <a:txBody>
                    <a:bodyPr/>
                    <a:lstStyle/>
                    <a:p>
                      <a:r>
                        <a:rPr lang="en-US" dirty="0"/>
                        <a:t>Form</a:t>
                      </a:r>
                    </a:p>
                  </a:txBody>
                  <a:tcPr/>
                </a:tc>
                <a:tc>
                  <a:txBody>
                    <a:bodyPr/>
                    <a:lstStyle/>
                    <a:p>
                      <a:r>
                        <a:rPr lang="en-US" dirty="0"/>
                        <a:t>a lesson</a:t>
                      </a:r>
                    </a:p>
                  </a:txBody>
                  <a:tcPr/>
                </a:tc>
                <a:tc>
                  <a:txBody>
                    <a:bodyPr/>
                    <a:lstStyle/>
                    <a:p>
                      <a:r>
                        <a:rPr lang="en-US" dirty="0"/>
                        <a:t>a series of steps</a:t>
                      </a:r>
                    </a:p>
                  </a:txBody>
                  <a:tcPr/>
                </a:tc>
                <a:tc>
                  <a:txBody>
                    <a:bodyPr/>
                    <a:lstStyle/>
                    <a:p>
                      <a:r>
                        <a:rPr lang="en-US" dirty="0"/>
                        <a:t>dry description</a:t>
                      </a:r>
                    </a:p>
                  </a:txBody>
                  <a:tcPr/>
                </a:tc>
                <a:tc>
                  <a:txBody>
                    <a:bodyPr/>
                    <a:lstStyle/>
                    <a:p>
                      <a:r>
                        <a:rPr lang="en-US" dirty="0"/>
                        <a:t>discursive explanation</a:t>
                      </a:r>
                    </a:p>
                  </a:txBody>
                  <a:tcPr/>
                </a:tc>
                <a:extLst>
                  <a:ext uri="{0D108BD9-81ED-4DB2-BD59-A6C34878D82A}">
                    <a16:rowId xmlns:a16="http://schemas.microsoft.com/office/drawing/2014/main" val="983232447"/>
                  </a:ext>
                </a:extLst>
              </a:tr>
              <a:tr h="370840">
                <a:tc>
                  <a:txBody>
                    <a:bodyPr/>
                    <a:lstStyle/>
                    <a:p>
                      <a:r>
                        <a:rPr lang="en-US" dirty="0"/>
                        <a:t>Food/cooking analogy</a:t>
                      </a:r>
                    </a:p>
                  </a:txBody>
                  <a:tcPr/>
                </a:tc>
                <a:tc>
                  <a:txBody>
                    <a:bodyPr/>
                    <a:lstStyle/>
                    <a:p>
                      <a:r>
                        <a:rPr lang="en-US" dirty="0"/>
                        <a:t>teaching a child how to cook</a:t>
                      </a:r>
                    </a:p>
                  </a:txBody>
                  <a:tcPr/>
                </a:tc>
                <a:tc>
                  <a:txBody>
                    <a:bodyPr/>
                    <a:lstStyle/>
                    <a:p>
                      <a:r>
                        <a:rPr lang="en-US" dirty="0"/>
                        <a:t>a recipe in a cookery book</a:t>
                      </a:r>
                    </a:p>
                  </a:txBody>
                  <a:tcPr/>
                </a:tc>
                <a:tc>
                  <a:txBody>
                    <a:bodyPr/>
                    <a:lstStyle/>
                    <a:p>
                      <a:r>
                        <a:rPr lang="en-US" dirty="0"/>
                        <a:t>a reference encyclopedia article</a:t>
                      </a:r>
                    </a:p>
                  </a:txBody>
                  <a:tcPr/>
                </a:tc>
                <a:tc>
                  <a:txBody>
                    <a:bodyPr/>
                    <a:lstStyle/>
                    <a:p>
                      <a:r>
                        <a:rPr lang="en-US" dirty="0"/>
                        <a:t>an article on culinary social history</a:t>
                      </a:r>
                    </a:p>
                  </a:txBody>
                  <a:tcPr/>
                </a:tc>
                <a:extLst>
                  <a:ext uri="{0D108BD9-81ED-4DB2-BD59-A6C34878D82A}">
                    <a16:rowId xmlns:a16="http://schemas.microsoft.com/office/drawing/2014/main" val="813674836"/>
                  </a:ext>
                </a:extLst>
              </a:tr>
            </a:tbl>
          </a:graphicData>
        </a:graphic>
      </p:graphicFrame>
      <p:sp>
        <p:nvSpPr>
          <p:cNvPr id="5" name="TextBox 4">
            <a:extLst>
              <a:ext uri="{FF2B5EF4-FFF2-40B4-BE49-F238E27FC236}">
                <a16:creationId xmlns:a16="http://schemas.microsoft.com/office/drawing/2014/main" id="{BF46EE8B-2851-B6FC-79AA-137792A9446A}"/>
              </a:ext>
            </a:extLst>
          </p:cNvPr>
          <p:cNvSpPr txBox="1"/>
          <p:nvPr/>
        </p:nvSpPr>
        <p:spPr>
          <a:xfrm>
            <a:off x="365125" y="5741857"/>
            <a:ext cx="4536114" cy="433965"/>
          </a:xfrm>
          <a:prstGeom prst="rect">
            <a:avLst/>
          </a:prstGeom>
          <a:noFill/>
        </p:spPr>
        <p:txBody>
          <a:bodyPr wrap="none" lIns="118872" tIns="91440" rIns="118872" bIns="91440" rtlCol="0" anchor="ctr" anchorCtr="0">
            <a:spAutoFit/>
          </a:bodyPr>
          <a:lstStyle/>
          <a:p>
            <a:pPr algn="l">
              <a:lnSpc>
                <a:spcPct val="90000"/>
              </a:lnSpc>
            </a:pPr>
            <a:r>
              <a:rPr lang="en-US" i="1" dirty="0">
                <a:solidFill>
                  <a:schemeClr val="tx2"/>
                </a:solidFill>
              </a:rPr>
              <a:t>Much more discussion at </a:t>
            </a:r>
            <a:r>
              <a:rPr lang="en-US" i="1" dirty="0">
                <a:solidFill>
                  <a:schemeClr val="tx2"/>
                </a:solidFill>
                <a:hlinkClick r:id="rId2">
                  <a:extLst>
                    <a:ext uri="{A12FA001-AC4F-418D-AE19-62706E023703}">
                      <ahyp:hlinkClr xmlns:ahyp="http://schemas.microsoft.com/office/drawing/2018/hyperlinkcolor" val="tx"/>
                    </a:ext>
                  </a:extLst>
                </a:hlinkClick>
              </a:rPr>
              <a:t>https://diataxis.fr</a:t>
            </a:r>
            <a:endParaRPr lang="en-US" i="1" dirty="0">
              <a:solidFill>
                <a:schemeClr val="tx2"/>
              </a:solidFill>
            </a:endParaRPr>
          </a:p>
        </p:txBody>
      </p:sp>
    </p:spTree>
    <p:extLst>
      <p:ext uri="{BB962C8B-B14F-4D97-AF65-F5344CB8AC3E}">
        <p14:creationId xmlns:p14="http://schemas.microsoft.com/office/powerpoint/2010/main" val="1768831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EC2F-945F-D8C9-8877-EAE0A6CCBCC4}"/>
              </a:ext>
            </a:extLst>
          </p:cNvPr>
          <p:cNvSpPr>
            <a:spLocks noGrp="1"/>
          </p:cNvSpPr>
          <p:nvPr>
            <p:ph type="title"/>
          </p:nvPr>
        </p:nvSpPr>
        <p:spPr/>
        <p:txBody>
          <a:bodyPr/>
          <a:lstStyle/>
          <a:p>
            <a:r>
              <a:rPr lang="en-US" dirty="0"/>
              <a:t>Tools Can Help with Documentation</a:t>
            </a:r>
          </a:p>
        </p:txBody>
      </p:sp>
      <p:sp>
        <p:nvSpPr>
          <p:cNvPr id="3" name="Content Placeholder 2">
            <a:extLst>
              <a:ext uri="{FF2B5EF4-FFF2-40B4-BE49-F238E27FC236}">
                <a16:creationId xmlns:a16="http://schemas.microsoft.com/office/drawing/2014/main" id="{08AE1317-9A91-42EA-DFC0-667DD99FD7CB}"/>
              </a:ext>
            </a:extLst>
          </p:cNvPr>
          <p:cNvSpPr>
            <a:spLocks noGrp="1"/>
          </p:cNvSpPr>
          <p:nvPr>
            <p:ph idx="1"/>
          </p:nvPr>
        </p:nvSpPr>
        <p:spPr/>
        <p:txBody>
          <a:bodyPr/>
          <a:lstStyle/>
          <a:p>
            <a:r>
              <a:rPr lang="en-US" dirty="0"/>
              <a:t>Tools can’t write your documentation for you…</a:t>
            </a:r>
          </a:p>
          <a:p>
            <a:r>
              <a:rPr lang="en-US" dirty="0"/>
              <a:t>But they can help make documentation easier to create and maintain</a:t>
            </a:r>
          </a:p>
          <a:p>
            <a:pPr lvl="1"/>
            <a:r>
              <a:rPr lang="en-US" dirty="0"/>
              <a:t>Templates for content</a:t>
            </a:r>
          </a:p>
          <a:p>
            <a:pPr lvl="1"/>
            <a:r>
              <a:rPr lang="en-US" dirty="0"/>
              <a:t>Extraction, formatting, publication</a:t>
            </a:r>
          </a:p>
        </p:txBody>
      </p:sp>
    </p:spTree>
    <p:extLst>
      <p:ext uri="{BB962C8B-B14F-4D97-AF65-F5344CB8AC3E}">
        <p14:creationId xmlns:p14="http://schemas.microsoft.com/office/powerpoint/2010/main" val="3616613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B6518-3B50-FD07-0071-4F5BF07EE66B}"/>
              </a:ext>
            </a:extLst>
          </p:cNvPr>
          <p:cNvSpPr>
            <a:spLocks noGrp="1"/>
          </p:cNvSpPr>
          <p:nvPr>
            <p:ph type="title"/>
          </p:nvPr>
        </p:nvSpPr>
        <p:spPr/>
        <p:txBody>
          <a:bodyPr/>
          <a:lstStyle/>
          <a:p>
            <a:r>
              <a:rPr lang="en-US" dirty="0"/>
              <a:t>Documenting Code</a:t>
            </a:r>
          </a:p>
        </p:txBody>
      </p:sp>
      <p:sp>
        <p:nvSpPr>
          <p:cNvPr id="3" name="Content Placeholder 2">
            <a:extLst>
              <a:ext uri="{FF2B5EF4-FFF2-40B4-BE49-F238E27FC236}">
                <a16:creationId xmlns:a16="http://schemas.microsoft.com/office/drawing/2014/main" id="{D850CDCF-BA4E-D256-A7F5-529CBEBC1503}"/>
              </a:ext>
            </a:extLst>
          </p:cNvPr>
          <p:cNvSpPr>
            <a:spLocks noGrp="1"/>
          </p:cNvSpPr>
          <p:nvPr>
            <p:ph idx="1"/>
          </p:nvPr>
        </p:nvSpPr>
        <p:spPr/>
        <p:txBody>
          <a:bodyPr/>
          <a:lstStyle/>
          <a:p>
            <a:r>
              <a:rPr lang="en-US" dirty="0"/>
              <a:t>Coding standards help make code itself more uniform, more readable, and understandable</a:t>
            </a:r>
          </a:p>
          <a:p>
            <a:r>
              <a:rPr lang="en-US" dirty="0"/>
              <a:t>Many large organization have (and publish) their coding standards for various languages</a:t>
            </a:r>
          </a:p>
          <a:p>
            <a:pPr lvl="1"/>
            <a:r>
              <a:rPr lang="en-US" dirty="0"/>
              <a:t>Can be used as examples, or adopted wholesale (reduces style-related arguments on your team)</a:t>
            </a:r>
          </a:p>
          <a:p>
            <a:r>
              <a:rPr lang="en-US" dirty="0"/>
              <a:t>Tools can check and even enforce some standards (often called “linters”)</a:t>
            </a:r>
          </a:p>
          <a:p>
            <a:pPr lvl="1"/>
            <a:r>
              <a:rPr lang="en-US" dirty="0"/>
              <a:t>Other aspects of coding standards aren’t easily automated (e.g., meaningful variable names)</a:t>
            </a:r>
          </a:p>
          <a:p>
            <a:pPr lvl="1"/>
            <a:r>
              <a:rPr lang="en-US" dirty="0"/>
              <a:t>Python: flake8, ruff, black, etc.</a:t>
            </a:r>
          </a:p>
          <a:p>
            <a:pPr lvl="1"/>
            <a:r>
              <a:rPr lang="en-US" dirty="0"/>
              <a:t>C/C++: clang-tidy, clang-format</a:t>
            </a:r>
          </a:p>
          <a:p>
            <a:pPr lvl="1"/>
            <a:r>
              <a:rPr lang="en-US" dirty="0"/>
              <a:t>Fortran: see https://fortranwiki.org/fortran/show/Tools</a:t>
            </a:r>
          </a:p>
        </p:txBody>
      </p:sp>
    </p:spTree>
    <p:extLst>
      <p:ext uri="{BB962C8B-B14F-4D97-AF65-F5344CB8AC3E}">
        <p14:creationId xmlns:p14="http://schemas.microsoft.com/office/powerpoint/2010/main" val="1262802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j-lt"/>
              </a:rPr>
              <a:t>David E. Bernholdt, Anshu Dubey, and Patricia A. Grubel, Better Scientific Software tutorial, in NOAA Global Systems Laboratory, Boulder, Colorado, 2023. DOI: </a:t>
            </a:r>
            <a:r>
              <a:rPr lang="en-US" sz="1600" b="0" i="0" u="none" strike="noStrike" dirty="0">
                <a:solidFill>
                  <a:srgbClr val="2A7AE2"/>
                </a:solidFill>
                <a:effectLst/>
                <a:latin typeface="+mj-lt"/>
                <a:hlinkClick r:id="rId4"/>
              </a:rPr>
              <a:t>10.6084/m9.figshare.23796606</a:t>
            </a:r>
            <a:r>
              <a:rPr lang="en-US" sz="1600" b="0" i="0" dirty="0">
                <a:solidFill>
                  <a:srgbClr val="111111"/>
                </a:solidFill>
                <a:effectLst/>
                <a:latin typeface="+mj-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FF9F-D883-143B-EF51-680A49A4055B}"/>
              </a:ext>
            </a:extLst>
          </p:cNvPr>
          <p:cNvSpPr>
            <a:spLocks noGrp="1"/>
          </p:cNvSpPr>
          <p:nvPr>
            <p:ph type="title"/>
          </p:nvPr>
        </p:nvSpPr>
        <p:spPr/>
        <p:txBody>
          <a:bodyPr/>
          <a:lstStyle/>
          <a:p>
            <a:r>
              <a:rPr lang="en-US" dirty="0"/>
              <a:t>In-Code Documentation</a:t>
            </a:r>
          </a:p>
        </p:txBody>
      </p:sp>
      <p:sp>
        <p:nvSpPr>
          <p:cNvPr id="3" name="Content Placeholder 2">
            <a:extLst>
              <a:ext uri="{FF2B5EF4-FFF2-40B4-BE49-F238E27FC236}">
                <a16:creationId xmlns:a16="http://schemas.microsoft.com/office/drawing/2014/main" id="{7BAA0FD1-209A-3CAC-5231-003780A3DA72}"/>
              </a:ext>
            </a:extLst>
          </p:cNvPr>
          <p:cNvSpPr>
            <a:spLocks noGrp="1"/>
          </p:cNvSpPr>
          <p:nvPr>
            <p:ph idx="1"/>
          </p:nvPr>
        </p:nvSpPr>
        <p:spPr>
          <a:xfrm>
            <a:off x="365760" y="1051560"/>
            <a:ext cx="11369809" cy="4047778"/>
          </a:xfrm>
        </p:spPr>
        <p:txBody>
          <a:bodyPr/>
          <a:lstStyle/>
          <a:p>
            <a:r>
              <a:rPr lang="en-US" dirty="0"/>
              <a:t>In-code documentation should focus on the </a:t>
            </a:r>
            <a:r>
              <a:rPr lang="en-US" i="1" dirty="0"/>
              <a:t>why</a:t>
            </a:r>
            <a:r>
              <a:rPr lang="en-US" dirty="0"/>
              <a:t> not the </a:t>
            </a:r>
            <a:r>
              <a:rPr lang="en-US" i="1" dirty="0"/>
              <a:t>what</a:t>
            </a:r>
          </a:p>
          <a:p>
            <a:pPr lvl="1"/>
            <a:r>
              <a:rPr lang="en-US" dirty="0"/>
              <a:t>The </a:t>
            </a:r>
            <a:r>
              <a:rPr lang="en-US" i="1" dirty="0"/>
              <a:t>what</a:t>
            </a:r>
            <a:r>
              <a:rPr lang="en-US" dirty="0"/>
              <a:t> is right there in the code, and should be self-evident</a:t>
            </a:r>
          </a:p>
          <a:p>
            <a:r>
              <a:rPr lang="en-US" dirty="0"/>
              <a:t>APIs should be thoughtfully documented in the code</a:t>
            </a:r>
          </a:p>
          <a:p>
            <a:pPr lvl="1"/>
            <a:r>
              <a:rPr lang="en-US" dirty="0"/>
              <a:t>Many tools can help extract API and documentation into standalone documents</a:t>
            </a:r>
          </a:p>
          <a:p>
            <a:pPr lvl="1"/>
            <a:r>
              <a:rPr lang="en-US" dirty="0"/>
              <a:t>The more widely the API is meant to be exposed/used, the better the documentation needed</a:t>
            </a:r>
          </a:p>
          <a:p>
            <a:pPr lvl="1"/>
            <a:r>
              <a:rPr lang="en-US" dirty="0"/>
              <a:t>Thoughtful? Yes, the documentation should be more than a regurgitation of the parameter names used in the API.  Document pre-conditions, post-conditions, error conditions, actions, side-effects, show examples of usage, etc.</a:t>
            </a:r>
          </a:p>
          <a:p>
            <a:pPr lvl="1"/>
            <a:r>
              <a:rPr lang="en-US" dirty="0"/>
              <a:t>Tools: </a:t>
            </a:r>
            <a:r>
              <a:rPr lang="en-US" sz="2000" dirty="0" err="1">
                <a:hlinkClick r:id="rId2" tooltip="Doxygen">
                  <a:extLst>
                    <a:ext uri="{A12FA001-AC4F-418D-AE19-62706E023703}">
                      <ahyp:hlinkClr xmlns:ahyp="http://schemas.microsoft.com/office/drawing/2018/hyperlinkcolor" val="tx"/>
                    </a:ext>
                  </a:extLst>
                </a:hlinkClick>
              </a:rPr>
              <a:t>Doxygen</a:t>
            </a:r>
            <a:r>
              <a:rPr lang="en-US" sz="2000" dirty="0"/>
              <a:t>, </a:t>
            </a:r>
            <a:r>
              <a:rPr lang="en-US" sz="2000" dirty="0" err="1">
                <a:hlinkClick r:id="rId3" tooltip="NDoc">
                  <a:extLst>
                    <a:ext uri="{A12FA001-AC4F-418D-AE19-62706E023703}">
                      <ahyp:hlinkClr xmlns:ahyp="http://schemas.microsoft.com/office/drawing/2018/hyperlinkcolor" val="tx"/>
                    </a:ext>
                  </a:extLst>
                </a:hlinkClick>
              </a:rPr>
              <a:t>NDoc</a:t>
            </a:r>
            <a:r>
              <a:rPr lang="en-US" sz="2000" dirty="0"/>
              <a:t>, </a:t>
            </a:r>
            <a:r>
              <a:rPr lang="en-US" sz="2000" dirty="0">
                <a:hlinkClick r:id="rId4" tooltip="Visual Expert">
                  <a:extLst>
                    <a:ext uri="{A12FA001-AC4F-418D-AE19-62706E023703}">
                      <ahyp:hlinkClr xmlns:ahyp="http://schemas.microsoft.com/office/drawing/2018/hyperlinkcolor" val="tx"/>
                    </a:ext>
                  </a:extLst>
                </a:hlinkClick>
              </a:rPr>
              <a:t>Visual Expert</a:t>
            </a:r>
            <a:r>
              <a:rPr lang="en-US" sz="2000" dirty="0"/>
              <a:t>, </a:t>
            </a:r>
            <a:r>
              <a:rPr lang="en-US" sz="2000" dirty="0">
                <a:hlinkClick r:id="rId5" tooltip="Javadoc">
                  <a:extLst>
                    <a:ext uri="{A12FA001-AC4F-418D-AE19-62706E023703}">
                      <ahyp:hlinkClr xmlns:ahyp="http://schemas.microsoft.com/office/drawing/2018/hyperlinkcolor" val="tx"/>
                    </a:ext>
                  </a:extLst>
                </a:hlinkClick>
              </a:rPr>
              <a:t>Javadoc</a:t>
            </a:r>
            <a:r>
              <a:rPr lang="en-US" sz="2000" dirty="0"/>
              <a:t>, </a:t>
            </a:r>
            <a:r>
              <a:rPr lang="en-US" sz="2000" dirty="0" err="1">
                <a:hlinkClick r:id="rId6" tooltip="EiffelStudio">
                  <a:extLst>
                    <a:ext uri="{A12FA001-AC4F-418D-AE19-62706E023703}">
                      <ahyp:hlinkClr xmlns:ahyp="http://schemas.microsoft.com/office/drawing/2018/hyperlinkcolor" val="tx"/>
                    </a:ext>
                  </a:extLst>
                </a:hlinkClick>
              </a:rPr>
              <a:t>EiffelStudio</a:t>
            </a:r>
            <a:r>
              <a:rPr lang="en-US" sz="2000" dirty="0"/>
              <a:t>, </a:t>
            </a:r>
            <a:r>
              <a:rPr lang="en-US" sz="2000" dirty="0">
                <a:hlinkClick r:id="rId7" tooltip="Sandcastle (software)">
                  <a:extLst>
                    <a:ext uri="{A12FA001-AC4F-418D-AE19-62706E023703}">
                      <ahyp:hlinkClr xmlns:ahyp="http://schemas.microsoft.com/office/drawing/2018/hyperlinkcolor" val="tx"/>
                    </a:ext>
                  </a:extLst>
                </a:hlinkClick>
              </a:rPr>
              <a:t>Sandcastle</a:t>
            </a:r>
            <a:r>
              <a:rPr lang="en-US" sz="2000" dirty="0"/>
              <a:t>, </a:t>
            </a:r>
            <a:r>
              <a:rPr lang="en-US" sz="2000" dirty="0" err="1">
                <a:hlinkClick r:id="rId8" tooltip="ROBODoc">
                  <a:extLst>
                    <a:ext uri="{A12FA001-AC4F-418D-AE19-62706E023703}">
                      <ahyp:hlinkClr xmlns:ahyp="http://schemas.microsoft.com/office/drawing/2018/hyperlinkcolor" val="tx"/>
                    </a:ext>
                  </a:extLst>
                </a:hlinkClick>
              </a:rPr>
              <a:t>ROBODoc</a:t>
            </a:r>
            <a:r>
              <a:rPr lang="en-US" sz="2000" dirty="0"/>
              <a:t>, </a:t>
            </a:r>
            <a:r>
              <a:rPr lang="en-US" sz="2000" dirty="0">
                <a:hlinkClick r:id="rId9" tooltip="Plain Old Documentation">
                  <a:extLst>
                    <a:ext uri="{A12FA001-AC4F-418D-AE19-62706E023703}">
                      <ahyp:hlinkClr xmlns:ahyp="http://schemas.microsoft.com/office/drawing/2018/hyperlinkcolor" val="tx"/>
                    </a:ext>
                  </a:extLst>
                </a:hlinkClick>
              </a:rPr>
              <a:t>POD</a:t>
            </a:r>
            <a:r>
              <a:rPr lang="en-US" sz="2000" dirty="0"/>
              <a:t>, </a:t>
            </a:r>
            <a:r>
              <a:rPr lang="en-US" sz="2000" dirty="0" err="1">
                <a:hlinkClick r:id="rId10" tooltip="TwinText">
                  <a:extLst>
                    <a:ext uri="{A12FA001-AC4F-418D-AE19-62706E023703}">
                      <ahyp:hlinkClr xmlns:ahyp="http://schemas.microsoft.com/office/drawing/2018/hyperlinkcolor" val="tx"/>
                    </a:ext>
                  </a:extLst>
                </a:hlinkClick>
              </a:rPr>
              <a:t>TwinText</a:t>
            </a:r>
            <a:r>
              <a:rPr lang="en-US" sz="2000" dirty="0"/>
              <a:t>, and many more…</a:t>
            </a:r>
          </a:p>
          <a:p>
            <a:pPr lvl="1"/>
            <a:r>
              <a:rPr lang="en-US" dirty="0"/>
              <a:t>Typically produce HTML output that can be (automatically) published to a website</a:t>
            </a:r>
          </a:p>
          <a:p>
            <a:r>
              <a:rPr lang="en-US" dirty="0"/>
              <a:t>Many IDEs offer plugins to help with inline documentation (e.g. templating) for many languages</a:t>
            </a:r>
          </a:p>
          <a:p>
            <a:pPr lvl="1"/>
            <a:r>
              <a:rPr lang="en-US" dirty="0"/>
              <a:t>E.g., VS Code, NetBeans, PyCharm, Eclipse, etc.</a:t>
            </a:r>
          </a:p>
          <a:p>
            <a:pPr lvl="1"/>
            <a:endParaRPr lang="en-US" dirty="0"/>
          </a:p>
          <a:p>
            <a:pPr lvl="1"/>
            <a:endParaRPr lang="en-US" dirty="0"/>
          </a:p>
        </p:txBody>
      </p:sp>
    </p:spTree>
    <p:extLst>
      <p:ext uri="{BB962C8B-B14F-4D97-AF65-F5344CB8AC3E}">
        <p14:creationId xmlns:p14="http://schemas.microsoft.com/office/powerpoint/2010/main" val="873076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BD6D0-0081-AF60-1576-FFD82AC0DEEB}"/>
              </a:ext>
            </a:extLst>
          </p:cNvPr>
          <p:cNvSpPr>
            <a:spLocks noGrp="1"/>
          </p:cNvSpPr>
          <p:nvPr>
            <p:ph type="title"/>
          </p:nvPr>
        </p:nvSpPr>
        <p:spPr/>
        <p:txBody>
          <a:bodyPr/>
          <a:lstStyle/>
          <a:p>
            <a:r>
              <a:rPr lang="en-US" dirty="0"/>
              <a:t>Tools for General Documentation and Publishing</a:t>
            </a:r>
          </a:p>
        </p:txBody>
      </p:sp>
      <p:sp>
        <p:nvSpPr>
          <p:cNvPr id="3" name="Content Placeholder 2">
            <a:extLst>
              <a:ext uri="{FF2B5EF4-FFF2-40B4-BE49-F238E27FC236}">
                <a16:creationId xmlns:a16="http://schemas.microsoft.com/office/drawing/2014/main" id="{8774E916-85DE-53ED-367C-B7C80FB24E4B}"/>
              </a:ext>
            </a:extLst>
          </p:cNvPr>
          <p:cNvSpPr>
            <a:spLocks noGrp="1"/>
          </p:cNvSpPr>
          <p:nvPr>
            <p:ph idx="1"/>
          </p:nvPr>
        </p:nvSpPr>
        <p:spPr>
          <a:xfrm>
            <a:off x="365760" y="891540"/>
            <a:ext cx="11369809" cy="4047778"/>
          </a:xfrm>
        </p:spPr>
        <p:txBody>
          <a:bodyPr/>
          <a:lstStyle/>
          <a:p>
            <a:r>
              <a:rPr lang="en-US" dirty="0"/>
              <a:t>Markup languages</a:t>
            </a:r>
          </a:p>
          <a:p>
            <a:pPr lvl="1">
              <a:spcBef>
                <a:spcPts val="200"/>
              </a:spcBef>
            </a:pPr>
            <a:r>
              <a:rPr lang="en-US" dirty="0"/>
              <a:t>E.g., </a:t>
            </a:r>
            <a:r>
              <a:rPr lang="en-US" dirty="0">
                <a:hlinkClick r:id="rId2"/>
              </a:rPr>
              <a:t>Markdown</a:t>
            </a:r>
            <a:r>
              <a:rPr lang="en-US" dirty="0"/>
              <a:t> (MD), </a:t>
            </a:r>
            <a:r>
              <a:rPr lang="en-US" dirty="0" err="1">
                <a:hlinkClick r:id="rId3"/>
              </a:rPr>
              <a:t>ReStructured</a:t>
            </a:r>
            <a:r>
              <a:rPr lang="en-US" dirty="0">
                <a:hlinkClick r:id="rId3"/>
              </a:rPr>
              <a:t> Text</a:t>
            </a:r>
            <a:r>
              <a:rPr lang="en-US" dirty="0"/>
              <a:t> (RST)</a:t>
            </a:r>
          </a:p>
          <a:p>
            <a:pPr lvl="1">
              <a:spcBef>
                <a:spcPts val="200"/>
              </a:spcBef>
            </a:pPr>
            <a:r>
              <a:rPr lang="en-US" dirty="0"/>
              <a:t>Simple text-based markup plus appropriate tools provides reasonable formatting capabilities</a:t>
            </a:r>
          </a:p>
          <a:p>
            <a:pPr lvl="1">
              <a:spcBef>
                <a:spcPts val="200"/>
              </a:spcBef>
            </a:pPr>
            <a:r>
              <a:rPr lang="en-US" dirty="0"/>
              <a:t>Work well with version control</a:t>
            </a:r>
          </a:p>
          <a:p>
            <a:pPr lvl="1">
              <a:spcBef>
                <a:spcPts val="200"/>
              </a:spcBef>
            </a:pPr>
            <a:r>
              <a:rPr lang="en-US" dirty="0"/>
              <a:t>Many free/open source tools available</a:t>
            </a:r>
          </a:p>
          <a:p>
            <a:r>
              <a:rPr lang="en-US" dirty="0"/>
              <a:t>Formatting/generation tools</a:t>
            </a:r>
          </a:p>
          <a:p>
            <a:pPr lvl="1">
              <a:spcBef>
                <a:spcPts val="200"/>
              </a:spcBef>
            </a:pPr>
            <a:r>
              <a:rPr lang="en-US" dirty="0">
                <a:hlinkClick r:id="rId4"/>
              </a:rPr>
              <a:t>Sphinx</a:t>
            </a:r>
            <a:r>
              <a:rPr lang="en-US" dirty="0"/>
              <a:t>: started in Python community, but not limited to it.  RST or MD inputs.  Can output many formats (e.g., HTML, </a:t>
            </a:r>
            <a:r>
              <a:rPr lang="en-US" dirty="0" err="1"/>
              <a:t>ePUB</a:t>
            </a:r>
            <a:r>
              <a:rPr lang="en-US" dirty="0"/>
              <a:t>, LaTeX, …)</a:t>
            </a:r>
          </a:p>
          <a:p>
            <a:pPr lvl="1">
              <a:spcBef>
                <a:spcPts val="200"/>
              </a:spcBef>
            </a:pPr>
            <a:r>
              <a:rPr lang="en-US" dirty="0">
                <a:hlinkClick r:id="rId5"/>
              </a:rPr>
              <a:t>Jekyll</a:t>
            </a:r>
            <a:r>
              <a:rPr lang="en-US" dirty="0"/>
              <a:t>: static (web)site generation tool.  MD input, HTML output.  Started as a blogging tool, but much more capable</a:t>
            </a:r>
          </a:p>
          <a:p>
            <a:r>
              <a:rPr lang="en-US" dirty="0"/>
              <a:t>Publishing (hosting sites)</a:t>
            </a:r>
          </a:p>
          <a:p>
            <a:pPr lvl="1">
              <a:spcBef>
                <a:spcPts val="200"/>
              </a:spcBef>
            </a:pPr>
            <a:r>
              <a:rPr lang="en-US" dirty="0" err="1">
                <a:hlinkClick r:id="rId6"/>
              </a:rPr>
              <a:t>ReadtheDocs</a:t>
            </a:r>
            <a:r>
              <a:rPr lang="en-US" dirty="0"/>
              <a:t>: hosting of Sphinx-based documentation.  Free for open-source projects, commercial hosting available.  Supports multiple versions.</a:t>
            </a:r>
          </a:p>
          <a:p>
            <a:pPr lvl="1">
              <a:spcBef>
                <a:spcPts val="200"/>
              </a:spcBef>
            </a:pPr>
            <a:r>
              <a:rPr lang="en-US" dirty="0">
                <a:hlinkClick r:id="rId7"/>
              </a:rPr>
              <a:t>GitHub Pages</a:t>
            </a:r>
            <a:r>
              <a:rPr lang="en-US" dirty="0"/>
              <a:t>: *.github.io URLs, associated with GitHub organizations and repositories.  Good support for HTML and Jekyll, others via Actions</a:t>
            </a:r>
          </a:p>
          <a:p>
            <a:r>
              <a:rPr lang="en-US" dirty="0"/>
              <a:t>Automate where it makes sense</a:t>
            </a:r>
          </a:p>
        </p:txBody>
      </p:sp>
    </p:spTree>
    <p:extLst>
      <p:ext uri="{BB962C8B-B14F-4D97-AF65-F5344CB8AC3E}">
        <p14:creationId xmlns:p14="http://schemas.microsoft.com/office/powerpoint/2010/main" val="2958885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367251" y="413052"/>
            <a:ext cx="11369676" cy="913924"/>
          </a:xfrm>
          <a:prstGeom prst="rect">
            <a:avLst/>
          </a:prstGeom>
          <a:noFill/>
          <a:ln>
            <a:noFill/>
          </a:ln>
        </p:spPr>
        <p:txBody>
          <a:bodyPr spcFirstLastPara="1" vert="horz" wrap="square" lIns="91376" tIns="45663" rIns="91376" bIns="45663" numCol="1" rtlCol="0" anchor="t" anchorCtr="0" compatLnSpc="1">
            <a:prstTxWarp prst="textNoShape">
              <a:avLst/>
            </a:prstTxWarp>
            <a:noAutofit/>
          </a:bodyPr>
          <a:lstStyle/>
          <a:p>
            <a:pPr algn="ctr">
              <a:spcBef>
                <a:spcPts val="0"/>
              </a:spcBef>
            </a:pPr>
            <a:r>
              <a:rPr lang="en" dirty="0"/>
              <a:t>A Look at the Future – MeerCat </a:t>
            </a:r>
            <a:endParaRPr dirty="0"/>
          </a:p>
        </p:txBody>
      </p:sp>
      <p:sp>
        <p:nvSpPr>
          <p:cNvPr id="99" name="Google Shape;99;p3"/>
          <p:cNvSpPr txBox="1">
            <a:spLocks noGrp="1"/>
          </p:cNvSpPr>
          <p:nvPr>
            <p:ph type="body" idx="1"/>
          </p:nvPr>
        </p:nvSpPr>
        <p:spPr>
          <a:xfrm>
            <a:off x="367251" y="1314488"/>
            <a:ext cx="11366877" cy="4608516"/>
          </a:xfrm>
          <a:prstGeom prst="rect">
            <a:avLst/>
          </a:prstGeom>
          <a:solidFill>
            <a:srgbClr val="FCFCFC"/>
          </a:solidFill>
          <a:ln>
            <a:solidFill>
              <a:schemeClr val="tx1"/>
            </a:solidFill>
          </a:ln>
        </p:spPr>
        <p:txBody>
          <a:bodyPr spcFirstLastPara="1" vert="horz" wrap="square" lIns="91376" tIns="45663" rIns="91376" bIns="45663" numCol="1" rtlCol="0" anchor="t" anchorCtr="0" compatLnSpc="1">
            <a:prstTxWarp prst="textNoShape">
              <a:avLst/>
            </a:prstTxWarp>
            <a:noAutofit/>
          </a:bodyPr>
          <a:lstStyle/>
          <a:p>
            <a:pPr marL="152316" indent="0">
              <a:spcBef>
                <a:spcPts val="2532"/>
              </a:spcBef>
              <a:buSzPts val="1800"/>
              <a:buNone/>
            </a:pPr>
            <a:r>
              <a:rPr lang="en-US" b="1" dirty="0" err="1">
                <a:solidFill>
                  <a:schemeClr val="accent2">
                    <a:lumMod val="75000"/>
                  </a:schemeClr>
                </a:solidFill>
              </a:rPr>
              <a:t>MeerCat</a:t>
            </a:r>
            <a:r>
              <a:rPr lang="en-US" dirty="0"/>
              <a:t> is a system that supplies tools to support people involved through a </a:t>
            </a:r>
            <a:r>
              <a:rPr lang="en-US" b="1" i="1" dirty="0"/>
              <a:t>Pull Request Assistant</a:t>
            </a:r>
            <a:r>
              <a:rPr lang="en-US" b="1" dirty="0"/>
              <a:t> (</a:t>
            </a:r>
            <a:r>
              <a:rPr lang="en-US" dirty="0"/>
              <a:t>PRA).</a:t>
            </a:r>
            <a:endParaRPr dirty="0"/>
          </a:p>
          <a:p>
            <a:pPr marL="609379" indent="-457063">
              <a:spcBef>
                <a:spcPts val="2399"/>
              </a:spcBef>
              <a:buSzPts val="1800"/>
            </a:pPr>
            <a:r>
              <a:rPr lang="en-US" dirty="0"/>
              <a:t>The idea of the PRA, and its requirements to be a useful tool, came by working with PR reviewers. </a:t>
            </a:r>
          </a:p>
          <a:p>
            <a:pPr marL="609379" indent="-457063">
              <a:spcBef>
                <a:spcPts val="2399"/>
              </a:spcBef>
              <a:buSzPts val="1800"/>
            </a:pPr>
            <a:r>
              <a:rPr lang="en-US" dirty="0" err="1"/>
              <a:t>MeerCat</a:t>
            </a:r>
            <a:r>
              <a:rPr lang="en-US" dirty="0"/>
              <a:t> attempts to work with the PR author </a:t>
            </a:r>
          </a:p>
          <a:p>
            <a:pPr marL="1066442" lvl="1" indent="-457063">
              <a:spcBef>
                <a:spcPts val="0"/>
              </a:spcBef>
              <a:buSzPts val="1800"/>
            </a:pPr>
            <a:r>
              <a:rPr lang="en-US" dirty="0"/>
              <a:t>To diagnose issues with documentation and/or test coverage</a:t>
            </a:r>
          </a:p>
          <a:p>
            <a:pPr marL="1066442" lvl="1" indent="-457063">
              <a:spcBef>
                <a:spcPts val="0"/>
              </a:spcBef>
              <a:buSzPts val="1800"/>
            </a:pPr>
            <a:r>
              <a:rPr lang="en-US" dirty="0"/>
              <a:t>To aid in fixing those issues during the PR process.</a:t>
            </a:r>
          </a:p>
          <a:p>
            <a:pPr marL="609379" indent="-457063">
              <a:spcBef>
                <a:spcPts val="2532"/>
              </a:spcBef>
              <a:buSzPts val="1800"/>
            </a:pPr>
            <a:r>
              <a:rPr lang="en-US" dirty="0"/>
              <a:t>The goal is a clean, well-thought-out PR that moves its way to formal review.</a:t>
            </a:r>
          </a:p>
          <a:p>
            <a:pPr marL="0" indent="0">
              <a:spcBef>
                <a:spcPts val="1333"/>
              </a:spcBef>
              <a:buSzPts val="2400"/>
              <a:buNone/>
            </a:pPr>
            <a:endParaRPr dirty="0"/>
          </a:p>
        </p:txBody>
      </p:sp>
      <p:pic>
        <p:nvPicPr>
          <p:cNvPr id="2" name="Picture 1">
            <a:extLst>
              <a:ext uri="{FF2B5EF4-FFF2-40B4-BE49-F238E27FC236}">
                <a16:creationId xmlns:a16="http://schemas.microsoft.com/office/drawing/2014/main" id="{5CBC7A2A-3C92-88B3-7491-CC42085A7857}"/>
              </a:ext>
            </a:extLst>
          </p:cNvPr>
          <p:cNvPicPr>
            <a:picLocks noChangeAspect="1"/>
          </p:cNvPicPr>
          <p:nvPr/>
        </p:nvPicPr>
        <p:blipFill>
          <a:blip r:embed="rId3"/>
          <a:stretch>
            <a:fillRect/>
          </a:stretch>
        </p:blipFill>
        <p:spPr>
          <a:xfrm>
            <a:off x="9206373" y="250108"/>
            <a:ext cx="840652" cy="840652"/>
          </a:xfrm>
          <a:prstGeom prst="rect">
            <a:avLst/>
          </a:prstGeom>
        </p:spPr>
      </p:pic>
    </p:spTree>
    <p:extLst>
      <p:ext uri="{BB962C8B-B14F-4D97-AF65-F5344CB8AC3E}">
        <p14:creationId xmlns:p14="http://schemas.microsoft.com/office/powerpoint/2010/main" val="435950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582B03F6-BC34-FD4D-A8AE-1009F8CB4668}"/>
              </a:ext>
            </a:extLst>
          </p:cNvPr>
          <p:cNvGrpSpPr/>
          <p:nvPr/>
        </p:nvGrpSpPr>
        <p:grpSpPr>
          <a:xfrm>
            <a:off x="4907665" y="949990"/>
            <a:ext cx="7228621" cy="3887822"/>
            <a:chOff x="2991857" y="545747"/>
            <a:chExt cx="7230504" cy="3888835"/>
          </a:xfrm>
        </p:grpSpPr>
        <p:grpSp>
          <p:nvGrpSpPr>
            <p:cNvPr id="23" name="Group 22">
              <a:extLst>
                <a:ext uri="{FF2B5EF4-FFF2-40B4-BE49-F238E27FC236}">
                  <a16:creationId xmlns:a16="http://schemas.microsoft.com/office/drawing/2014/main" id="{2B4C894C-91AC-4E42-839E-81FCCA6A431C}"/>
                </a:ext>
              </a:extLst>
            </p:cNvPr>
            <p:cNvGrpSpPr/>
            <p:nvPr/>
          </p:nvGrpSpPr>
          <p:grpSpPr>
            <a:xfrm>
              <a:off x="2991857" y="545747"/>
              <a:ext cx="7230504" cy="3784600"/>
              <a:chOff x="2991857" y="545747"/>
              <a:chExt cx="7230504" cy="3784600"/>
            </a:xfrm>
          </p:grpSpPr>
          <p:grpSp>
            <p:nvGrpSpPr>
              <p:cNvPr id="15" name="Group 14">
                <a:extLst>
                  <a:ext uri="{FF2B5EF4-FFF2-40B4-BE49-F238E27FC236}">
                    <a16:creationId xmlns:a16="http://schemas.microsoft.com/office/drawing/2014/main" id="{B05F30D6-56D1-A042-8525-490FF641AFF9}"/>
                  </a:ext>
                </a:extLst>
              </p:cNvPr>
              <p:cNvGrpSpPr/>
              <p:nvPr/>
            </p:nvGrpSpPr>
            <p:grpSpPr>
              <a:xfrm>
                <a:off x="2991857" y="545747"/>
                <a:ext cx="6007100" cy="3784600"/>
                <a:chOff x="2991857" y="567163"/>
                <a:chExt cx="6007100" cy="3784600"/>
              </a:xfrm>
            </p:grpSpPr>
            <p:pic>
              <p:nvPicPr>
                <p:cNvPr id="9" name="Picture 8">
                  <a:extLst>
                    <a:ext uri="{FF2B5EF4-FFF2-40B4-BE49-F238E27FC236}">
                      <a16:creationId xmlns:a16="http://schemas.microsoft.com/office/drawing/2014/main" id="{2FA640E9-BDD1-B542-BBC2-9C4489223978}"/>
                    </a:ext>
                  </a:extLst>
                </p:cNvPr>
                <p:cNvPicPr>
                  <a:picLocks noChangeAspect="1"/>
                </p:cNvPicPr>
                <p:nvPr/>
              </p:nvPicPr>
              <p:blipFill>
                <a:blip r:embed="rId3"/>
                <a:stretch>
                  <a:fillRect/>
                </a:stretch>
              </p:blipFill>
              <p:spPr>
                <a:xfrm>
                  <a:off x="2991857" y="567163"/>
                  <a:ext cx="6007100" cy="3784600"/>
                </a:xfrm>
                <a:prstGeom prst="rect">
                  <a:avLst/>
                </a:prstGeom>
              </p:spPr>
            </p:pic>
            <p:sp>
              <p:nvSpPr>
                <p:cNvPr id="10" name="TextBox 9">
                  <a:extLst>
                    <a:ext uri="{FF2B5EF4-FFF2-40B4-BE49-F238E27FC236}">
                      <a16:creationId xmlns:a16="http://schemas.microsoft.com/office/drawing/2014/main" id="{BFD8FC39-7BE5-434B-A5C6-D0D9249278F8}"/>
                    </a:ext>
                  </a:extLst>
                </p:cNvPr>
                <p:cNvSpPr txBox="1"/>
                <p:nvPr/>
              </p:nvSpPr>
              <p:spPr>
                <a:xfrm>
                  <a:off x="4332364" y="2011680"/>
                  <a:ext cx="1103588" cy="338554"/>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600" b="1" dirty="0">
                      <a:solidFill>
                        <a:schemeClr val="bg1"/>
                      </a:solidFill>
                      <a:latin typeface="Cordia New" panose="020B0304020202020204" pitchFamily="34" charset="-34"/>
                      <a:cs typeface="Cordia New" panose="020B0304020202020204" pitchFamily="34" charset="-34"/>
                    </a:rPr>
                    <a:t>Git PR</a:t>
                  </a:r>
                </a:p>
              </p:txBody>
            </p:sp>
            <p:sp>
              <p:nvSpPr>
                <p:cNvPr id="12" name="TextBox 11">
                  <a:extLst>
                    <a:ext uri="{FF2B5EF4-FFF2-40B4-BE49-F238E27FC236}">
                      <a16:creationId xmlns:a16="http://schemas.microsoft.com/office/drawing/2014/main" id="{340EC231-675B-3345-B527-497AD65CB125}"/>
                    </a:ext>
                  </a:extLst>
                </p:cNvPr>
                <p:cNvSpPr txBox="1"/>
                <p:nvPr/>
              </p:nvSpPr>
              <p:spPr>
                <a:xfrm>
                  <a:off x="7574803" y="2146650"/>
                  <a:ext cx="1373703" cy="461665"/>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 comments including link to MeerCat analysis.</a:t>
                  </a:r>
                </a:p>
              </p:txBody>
            </p:sp>
            <p:sp>
              <p:nvSpPr>
                <p:cNvPr id="13" name="Oval 12">
                  <a:extLst>
                    <a:ext uri="{FF2B5EF4-FFF2-40B4-BE49-F238E27FC236}">
                      <a16:creationId xmlns:a16="http://schemas.microsoft.com/office/drawing/2014/main" id="{D0EFEDA2-50C6-614B-9192-3FC87240169D}"/>
                    </a:ext>
                  </a:extLst>
                </p:cNvPr>
                <p:cNvSpPr/>
                <p:nvPr/>
              </p:nvSpPr>
              <p:spPr>
                <a:xfrm>
                  <a:off x="4685512" y="1633308"/>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
            <p:nvSpPr>
              <p:cNvPr id="14" name="Oval 13">
                <a:extLst>
                  <a:ext uri="{FF2B5EF4-FFF2-40B4-BE49-F238E27FC236}">
                    <a16:creationId xmlns:a16="http://schemas.microsoft.com/office/drawing/2014/main" id="{AF6E4BA9-7BFF-6942-825E-708F6A4357D4}"/>
                  </a:ext>
                </a:extLst>
              </p:cNvPr>
              <p:cNvSpPr/>
              <p:nvPr/>
            </p:nvSpPr>
            <p:spPr>
              <a:xfrm>
                <a:off x="5907123" y="2129042"/>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Oval 15">
                <a:extLst>
                  <a:ext uri="{FF2B5EF4-FFF2-40B4-BE49-F238E27FC236}">
                    <a16:creationId xmlns:a16="http://schemas.microsoft.com/office/drawing/2014/main" id="{8B394B34-2AA0-2943-BFF4-DC45B3A9621C}"/>
                  </a:ext>
                </a:extLst>
              </p:cNvPr>
              <p:cNvSpPr/>
              <p:nvPr/>
            </p:nvSpPr>
            <p:spPr>
              <a:xfrm>
                <a:off x="8016238" y="1755666"/>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cxnSp>
            <p:nvCxnSpPr>
              <p:cNvPr id="18" name="Straight Arrow Connector 17">
                <a:extLst>
                  <a:ext uri="{FF2B5EF4-FFF2-40B4-BE49-F238E27FC236}">
                    <a16:creationId xmlns:a16="http://schemas.microsoft.com/office/drawing/2014/main" id="{760C51B1-B1D5-DB4B-9003-828C697B97D1}"/>
                  </a:ext>
                </a:extLst>
              </p:cNvPr>
              <p:cNvCxnSpPr/>
              <p:nvPr/>
            </p:nvCxnSpPr>
            <p:spPr>
              <a:xfrm>
                <a:off x="4603530" y="3279228"/>
                <a:ext cx="3178329" cy="50449"/>
              </a:xfrm>
              <a:prstGeom prst="straightConnector1">
                <a:avLst/>
              </a:prstGeom>
              <a:ln w="1270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4C2D86D-6EB0-0448-A405-3C53B46D8F6A}"/>
                  </a:ext>
                </a:extLst>
              </p:cNvPr>
              <p:cNvSpPr txBox="1"/>
              <p:nvPr/>
            </p:nvSpPr>
            <p:spPr>
              <a:xfrm>
                <a:off x="5435952" y="3165952"/>
                <a:ext cx="1373703"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PRA Tools</a:t>
                </a:r>
              </a:p>
            </p:txBody>
          </p:sp>
          <p:sp>
            <p:nvSpPr>
              <p:cNvPr id="20" name="Oval 19">
                <a:extLst>
                  <a:ext uri="{FF2B5EF4-FFF2-40B4-BE49-F238E27FC236}">
                    <a16:creationId xmlns:a16="http://schemas.microsoft.com/office/drawing/2014/main" id="{84C11BDB-1AC8-0A4A-9EED-01C790BEFD56}"/>
                  </a:ext>
                </a:extLst>
              </p:cNvPr>
              <p:cNvSpPr/>
              <p:nvPr/>
            </p:nvSpPr>
            <p:spPr>
              <a:xfrm>
                <a:off x="5914698" y="3491377"/>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TextBox 20">
                <a:extLst>
                  <a:ext uri="{FF2B5EF4-FFF2-40B4-BE49-F238E27FC236}">
                    <a16:creationId xmlns:a16="http://schemas.microsoft.com/office/drawing/2014/main" id="{45E6DF2F-3E6B-F347-A94A-FC03259500D5}"/>
                  </a:ext>
                </a:extLst>
              </p:cNvPr>
              <p:cNvSpPr txBox="1"/>
              <p:nvPr/>
            </p:nvSpPr>
            <p:spPr>
              <a:xfrm>
                <a:off x="8719904" y="2924937"/>
                <a:ext cx="1502457"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MeerCat Analysis of PR files.</a:t>
                </a:r>
              </a:p>
            </p:txBody>
          </p:sp>
          <p:sp>
            <p:nvSpPr>
              <p:cNvPr id="22" name="Oval 21">
                <a:extLst>
                  <a:ext uri="{FF2B5EF4-FFF2-40B4-BE49-F238E27FC236}">
                    <a16:creationId xmlns:a16="http://schemas.microsoft.com/office/drawing/2014/main" id="{0ADFF9F7-9485-D94F-A36C-B2F3886B6C11}"/>
                  </a:ext>
                </a:extLst>
              </p:cNvPr>
              <p:cNvSpPr/>
              <p:nvPr/>
            </p:nvSpPr>
            <p:spPr>
              <a:xfrm>
                <a:off x="9157133" y="3214503"/>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grpSp>
        <p:pic>
          <p:nvPicPr>
            <p:cNvPr id="25" name="Picture 24">
              <a:extLst>
                <a:ext uri="{FF2B5EF4-FFF2-40B4-BE49-F238E27FC236}">
                  <a16:creationId xmlns:a16="http://schemas.microsoft.com/office/drawing/2014/main" id="{3D05AC6E-0469-3B4A-BA05-64510C13318F}"/>
                </a:ext>
              </a:extLst>
            </p:cNvPr>
            <p:cNvPicPr>
              <a:picLocks noChangeAspect="1"/>
            </p:cNvPicPr>
            <p:nvPr/>
          </p:nvPicPr>
          <p:blipFill>
            <a:blip r:embed="rId4"/>
            <a:stretch>
              <a:fillRect/>
            </a:stretch>
          </p:blipFill>
          <p:spPr>
            <a:xfrm>
              <a:off x="7927954" y="3593711"/>
              <a:ext cx="840871" cy="840871"/>
            </a:xfrm>
            <a:prstGeom prst="rect">
              <a:avLst/>
            </a:prstGeom>
          </p:spPr>
        </p:pic>
      </p:grpSp>
      <p:sp>
        <p:nvSpPr>
          <p:cNvPr id="28" name="Google Shape;98;p3">
            <a:extLst>
              <a:ext uri="{FF2B5EF4-FFF2-40B4-BE49-F238E27FC236}">
                <a16:creationId xmlns:a16="http://schemas.microsoft.com/office/drawing/2014/main" id="{17800667-10AE-444E-ACD5-132E510E00C6}"/>
              </a:ext>
            </a:extLst>
          </p:cNvPr>
          <p:cNvSpPr txBox="1">
            <a:spLocks/>
          </p:cNvSpPr>
          <p:nvPr/>
        </p:nvSpPr>
        <p:spPr>
          <a:xfrm>
            <a:off x="423991" y="413052"/>
            <a:ext cx="11369676" cy="913924"/>
          </a:xfrm>
          <a:prstGeom prst="rect">
            <a:avLst/>
          </a:prstGeom>
          <a:noFill/>
          <a:ln>
            <a:noFill/>
          </a:ln>
        </p:spPr>
        <p:txBody>
          <a:bodyPr spcFirstLastPara="1" vert="horz" wrap="square" lIns="91376" tIns="45663" rIns="91376" bIns="45663"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5000"/>
              </a:lnSpc>
              <a:spcBef>
                <a:spcPts val="0"/>
              </a:spcBef>
            </a:pPr>
            <a:r>
              <a:rPr lang="en-US" sz="4399" dirty="0"/>
              <a:t>Context</a:t>
            </a:r>
          </a:p>
        </p:txBody>
      </p:sp>
      <p:sp>
        <p:nvSpPr>
          <p:cNvPr id="29" name="Google Shape;99;p3">
            <a:extLst>
              <a:ext uri="{FF2B5EF4-FFF2-40B4-BE49-F238E27FC236}">
                <a16:creationId xmlns:a16="http://schemas.microsoft.com/office/drawing/2014/main" id="{545CADB4-B7C1-AD48-AE54-62A4EE542419}"/>
              </a:ext>
            </a:extLst>
          </p:cNvPr>
          <p:cNvSpPr txBox="1">
            <a:spLocks/>
          </p:cNvSpPr>
          <p:nvPr/>
        </p:nvSpPr>
        <p:spPr>
          <a:xfrm>
            <a:off x="410372" y="1386125"/>
            <a:ext cx="4729467" cy="4049304"/>
          </a:xfrm>
          <a:prstGeom prst="rect">
            <a:avLst/>
          </a:prstGeom>
          <a:solidFill>
            <a:srgbClr val="FCFCFC"/>
          </a:solidFill>
          <a:ln>
            <a:solidFill>
              <a:schemeClr val="tx1"/>
            </a:solidFill>
          </a:ln>
        </p:spPr>
        <p:txBody>
          <a:bodyPr spcFirstLastPara="1" vert="horz" wrap="square" lIns="91376" tIns="45663" rIns="91376" bIns="45663"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333"/>
              </a:spcBef>
              <a:buSzPts val="2400"/>
              <a:buFont typeface="Wingdings" pitchFamily="2" charset="2"/>
              <a:buChar char="q"/>
            </a:pPr>
            <a:r>
              <a:rPr lang="en-US" sz="2799" dirty="0"/>
              <a:t> </a:t>
            </a:r>
            <a:r>
              <a:rPr lang="en-US" sz="2399" dirty="0"/>
              <a:t>Before showing MeerCat in action, it helps to know the way it integrates with: (a) GitHub, and (b) the PR process.</a:t>
            </a:r>
          </a:p>
          <a:p>
            <a:pPr>
              <a:spcBef>
                <a:spcPts val="1333"/>
              </a:spcBef>
              <a:buSzPts val="2400"/>
              <a:buFont typeface="Wingdings" pitchFamily="2" charset="2"/>
              <a:buChar char="q"/>
            </a:pPr>
            <a:r>
              <a:rPr lang="en-US" sz="2399" dirty="0"/>
              <a:t> Installation of a Webhook (step 2) is optional. Step 3 can be invoked directly from the MeerCat server.</a:t>
            </a:r>
          </a:p>
          <a:p>
            <a:pPr>
              <a:spcBef>
                <a:spcPts val="1333"/>
              </a:spcBef>
              <a:buSzPts val="2400"/>
              <a:buFont typeface="Wingdings" pitchFamily="2" charset="2"/>
              <a:buChar char="q"/>
            </a:pPr>
            <a:r>
              <a:rPr lang="en-US" sz="2399" dirty="0"/>
              <a:t> Once step 5 is completed, the PR is ready for formal review.</a:t>
            </a:r>
          </a:p>
        </p:txBody>
      </p:sp>
    </p:spTree>
    <p:extLst>
      <p:ext uri="{BB962C8B-B14F-4D97-AF65-F5344CB8AC3E}">
        <p14:creationId xmlns:p14="http://schemas.microsoft.com/office/powerpoint/2010/main" val="3982289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59134-22A1-3146-A4BB-D652AE588CA7}"/>
              </a:ext>
            </a:extLst>
          </p:cNvPr>
          <p:cNvSpPr>
            <a:spLocks noGrp="1"/>
          </p:cNvSpPr>
          <p:nvPr>
            <p:ph type="ctrTitle"/>
          </p:nvPr>
        </p:nvSpPr>
        <p:spPr>
          <a:xfrm>
            <a:off x="1530581" y="127850"/>
            <a:ext cx="9141619" cy="972191"/>
          </a:xfrm>
        </p:spPr>
        <p:txBody>
          <a:bodyPr/>
          <a:lstStyle/>
          <a:p>
            <a:r>
              <a:rPr lang="en-US" dirty="0"/>
              <a:t>Steps 1 - 4</a:t>
            </a:r>
          </a:p>
        </p:txBody>
      </p:sp>
      <p:pic>
        <p:nvPicPr>
          <p:cNvPr id="13" name="Picture 12">
            <a:extLst>
              <a:ext uri="{FF2B5EF4-FFF2-40B4-BE49-F238E27FC236}">
                <a16:creationId xmlns:a16="http://schemas.microsoft.com/office/drawing/2014/main" id="{A93807A9-2349-3A41-A42D-74DC4B09D8CC}"/>
              </a:ext>
            </a:extLst>
          </p:cNvPr>
          <p:cNvPicPr>
            <a:picLocks noChangeAspect="1"/>
          </p:cNvPicPr>
          <p:nvPr/>
        </p:nvPicPr>
        <p:blipFill>
          <a:blip r:embed="rId3"/>
          <a:stretch>
            <a:fillRect/>
          </a:stretch>
        </p:blipFill>
        <p:spPr>
          <a:xfrm>
            <a:off x="5156234" y="1856302"/>
            <a:ext cx="6193748" cy="3553555"/>
          </a:xfrm>
          <a:prstGeom prst="rect">
            <a:avLst/>
          </a:prstGeom>
        </p:spPr>
      </p:pic>
      <p:sp>
        <p:nvSpPr>
          <p:cNvPr id="7" name="TextBox 6">
            <a:extLst>
              <a:ext uri="{FF2B5EF4-FFF2-40B4-BE49-F238E27FC236}">
                <a16:creationId xmlns:a16="http://schemas.microsoft.com/office/drawing/2014/main" id="{8A03CC77-D91A-7948-B191-E84D02D7CFDE}"/>
              </a:ext>
            </a:extLst>
          </p:cNvPr>
          <p:cNvSpPr txBox="1"/>
          <p:nvPr/>
        </p:nvSpPr>
        <p:spPr>
          <a:xfrm>
            <a:off x="1164190" y="4453963"/>
            <a:ext cx="2825467" cy="1200329"/>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Brief description of analysis and link to full analysis on MeerCat web site.</a:t>
            </a:r>
          </a:p>
        </p:txBody>
      </p:sp>
      <p:sp>
        <p:nvSpPr>
          <p:cNvPr id="8" name="TextBox 7">
            <a:extLst>
              <a:ext uri="{FF2B5EF4-FFF2-40B4-BE49-F238E27FC236}">
                <a16:creationId xmlns:a16="http://schemas.microsoft.com/office/drawing/2014/main" id="{3DE6F291-BCF8-EF46-B779-DFF01ACF5B2C}"/>
              </a:ext>
            </a:extLst>
          </p:cNvPr>
          <p:cNvSpPr txBox="1"/>
          <p:nvPr/>
        </p:nvSpPr>
        <p:spPr>
          <a:xfrm>
            <a:off x="2528086" y="2066002"/>
            <a:ext cx="1367845" cy="646331"/>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PR created.</a:t>
            </a:r>
          </a:p>
        </p:txBody>
      </p:sp>
      <p:cxnSp>
        <p:nvCxnSpPr>
          <p:cNvPr id="9" name="Straight Arrow Connector 8">
            <a:extLst>
              <a:ext uri="{FF2B5EF4-FFF2-40B4-BE49-F238E27FC236}">
                <a16:creationId xmlns:a16="http://schemas.microsoft.com/office/drawing/2014/main" id="{BA76AD7C-D33C-AC4B-AD27-ED0A6FBC2169}"/>
              </a:ext>
            </a:extLst>
          </p:cNvPr>
          <p:cNvCxnSpPr>
            <a:cxnSpLocks/>
            <a:stCxn id="7" idx="3"/>
          </p:cNvCxnSpPr>
          <p:nvPr/>
        </p:nvCxnSpPr>
        <p:spPr>
          <a:xfrm flipV="1">
            <a:off x="3989657" y="4483439"/>
            <a:ext cx="1690755" cy="57068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229F1BE-04BD-FB43-93B8-3FCCD8B3DDE9}"/>
              </a:ext>
            </a:extLst>
          </p:cNvPr>
          <p:cNvCxnSpPr>
            <a:cxnSpLocks/>
          </p:cNvCxnSpPr>
          <p:nvPr/>
        </p:nvCxnSpPr>
        <p:spPr>
          <a:xfrm>
            <a:off x="3895931" y="2248744"/>
            <a:ext cx="1533286" cy="26321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5AE40E-B6B7-A44E-9CA8-5DA8F0D628BD}"/>
              </a:ext>
            </a:extLst>
          </p:cNvPr>
          <p:cNvCxnSpPr>
            <a:cxnSpLocks/>
            <a:stCxn id="7" idx="3"/>
          </p:cNvCxnSpPr>
          <p:nvPr/>
        </p:nvCxnSpPr>
        <p:spPr>
          <a:xfrm>
            <a:off x="3989657" y="5054128"/>
            <a:ext cx="1746362" cy="26306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E222E8E-732B-9A42-BEB6-12CD271C740B}"/>
              </a:ext>
            </a:extLst>
          </p:cNvPr>
          <p:cNvSpPr txBox="1"/>
          <p:nvPr/>
        </p:nvSpPr>
        <p:spPr>
          <a:xfrm>
            <a:off x="1841194" y="2648599"/>
            <a:ext cx="1920071" cy="923330"/>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MeerCat triggered by Webhook.</a:t>
            </a:r>
          </a:p>
        </p:txBody>
      </p:sp>
      <p:cxnSp>
        <p:nvCxnSpPr>
          <p:cNvPr id="20" name="Straight Arrow Connector 19">
            <a:extLst>
              <a:ext uri="{FF2B5EF4-FFF2-40B4-BE49-F238E27FC236}">
                <a16:creationId xmlns:a16="http://schemas.microsoft.com/office/drawing/2014/main" id="{2FB1C973-C202-874D-B4D6-D18602D373DF}"/>
              </a:ext>
            </a:extLst>
          </p:cNvPr>
          <p:cNvCxnSpPr>
            <a:cxnSpLocks/>
          </p:cNvCxnSpPr>
          <p:nvPr/>
        </p:nvCxnSpPr>
        <p:spPr>
          <a:xfrm>
            <a:off x="3761265" y="2912887"/>
            <a:ext cx="1610224" cy="63754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44382259-FBD3-4848-9EEA-C52E5B871952}"/>
              </a:ext>
            </a:extLst>
          </p:cNvPr>
          <p:cNvSpPr/>
          <p:nvPr/>
        </p:nvSpPr>
        <p:spPr>
          <a:xfrm>
            <a:off x="2068158" y="2099679"/>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5" name="Oval 14">
            <a:extLst>
              <a:ext uri="{FF2B5EF4-FFF2-40B4-BE49-F238E27FC236}">
                <a16:creationId xmlns:a16="http://schemas.microsoft.com/office/drawing/2014/main" id="{6423D3CC-7BB5-A94D-BD99-AE6471DA0E6E}"/>
              </a:ext>
            </a:extLst>
          </p:cNvPr>
          <p:cNvSpPr/>
          <p:nvPr/>
        </p:nvSpPr>
        <p:spPr>
          <a:xfrm>
            <a:off x="1406965" y="2685924"/>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69568378-D2A7-8648-8540-05838D2CE579}"/>
              </a:ext>
            </a:extLst>
          </p:cNvPr>
          <p:cNvSpPr/>
          <p:nvPr/>
        </p:nvSpPr>
        <p:spPr>
          <a:xfrm>
            <a:off x="717882" y="4832523"/>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2" name="TextBox 21">
            <a:extLst>
              <a:ext uri="{FF2B5EF4-FFF2-40B4-BE49-F238E27FC236}">
                <a16:creationId xmlns:a16="http://schemas.microsoft.com/office/drawing/2014/main" id="{D38A7503-E4C5-234F-9AC0-514E44AEA27A}"/>
              </a:ext>
            </a:extLst>
          </p:cNvPr>
          <p:cNvSpPr txBox="1"/>
          <p:nvPr/>
        </p:nvSpPr>
        <p:spPr>
          <a:xfrm>
            <a:off x="768563" y="3537549"/>
            <a:ext cx="2304798" cy="646163"/>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Analysis carried out on MeerCat server.</a:t>
            </a:r>
          </a:p>
        </p:txBody>
      </p:sp>
      <p:sp>
        <p:nvSpPr>
          <p:cNvPr id="23" name="Oval 22">
            <a:extLst>
              <a:ext uri="{FF2B5EF4-FFF2-40B4-BE49-F238E27FC236}">
                <a16:creationId xmlns:a16="http://schemas.microsoft.com/office/drawing/2014/main" id="{C7FB4128-16FB-3F4C-8222-47D6DE3A8648}"/>
              </a:ext>
            </a:extLst>
          </p:cNvPr>
          <p:cNvSpPr/>
          <p:nvPr/>
        </p:nvSpPr>
        <p:spPr>
          <a:xfrm>
            <a:off x="302584" y="3684102"/>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25" name="Picture 24">
            <a:extLst>
              <a:ext uri="{FF2B5EF4-FFF2-40B4-BE49-F238E27FC236}">
                <a16:creationId xmlns:a16="http://schemas.microsoft.com/office/drawing/2014/main" id="{3603A499-23BE-AE43-9791-AAF557890061}"/>
              </a:ext>
            </a:extLst>
          </p:cNvPr>
          <p:cNvPicPr>
            <a:picLocks noChangeAspect="1"/>
          </p:cNvPicPr>
          <p:nvPr/>
        </p:nvPicPr>
        <p:blipFill>
          <a:blip r:embed="rId4"/>
          <a:stretch>
            <a:fillRect/>
          </a:stretch>
        </p:blipFill>
        <p:spPr>
          <a:xfrm>
            <a:off x="3098579" y="3594440"/>
            <a:ext cx="516515" cy="516515"/>
          </a:xfrm>
          <a:prstGeom prst="rect">
            <a:avLst/>
          </a:prstGeom>
        </p:spPr>
      </p:pic>
    </p:spTree>
    <p:extLst>
      <p:ext uri="{BB962C8B-B14F-4D97-AF65-F5344CB8AC3E}">
        <p14:creationId xmlns:p14="http://schemas.microsoft.com/office/powerpoint/2010/main" val="12850207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A2A22C-26A8-3344-88E6-9A412D642E24}"/>
              </a:ext>
            </a:extLst>
          </p:cNvPr>
          <p:cNvPicPr>
            <a:picLocks noChangeAspect="1"/>
          </p:cNvPicPr>
          <p:nvPr/>
        </p:nvPicPr>
        <p:blipFill>
          <a:blip r:embed="rId2"/>
          <a:stretch>
            <a:fillRect/>
          </a:stretch>
        </p:blipFill>
        <p:spPr>
          <a:xfrm>
            <a:off x="-1" y="1592765"/>
            <a:ext cx="12188825" cy="4481028"/>
          </a:xfrm>
          <a:prstGeom prst="rect">
            <a:avLst/>
          </a:prstGeom>
        </p:spPr>
      </p:pic>
      <p:sp>
        <p:nvSpPr>
          <p:cNvPr id="4" name="TextBox 3">
            <a:extLst>
              <a:ext uri="{FF2B5EF4-FFF2-40B4-BE49-F238E27FC236}">
                <a16:creationId xmlns:a16="http://schemas.microsoft.com/office/drawing/2014/main" id="{C743F4ED-24A0-5942-A14A-E9F71A6F1D87}"/>
              </a:ext>
            </a:extLst>
          </p:cNvPr>
          <p:cNvSpPr txBox="1"/>
          <p:nvPr/>
        </p:nvSpPr>
        <p:spPr>
          <a:xfrm>
            <a:off x="947414" y="655135"/>
            <a:ext cx="10293997" cy="1384249"/>
          </a:xfrm>
          <a:prstGeom prst="rect">
            <a:avLst/>
          </a:prstGeom>
          <a:solidFill>
            <a:srgbClr val="FAFFEC"/>
          </a:solidFill>
          <a:ln>
            <a:solidFill>
              <a:schemeClr val="tx1"/>
            </a:solidFill>
          </a:ln>
        </p:spPr>
        <p:txBody>
          <a:bodyPr wrap="square" rtlCol="0">
            <a:spAutoFit/>
          </a:bodyPr>
          <a:lstStyle/>
          <a:p>
            <a:r>
              <a:rPr lang="en-US" sz="2799" dirty="0"/>
              <a:t>Once on MeerCat, the PRA lists the files in the PR, along with issues. The developer can then invoke the PRA editor to address those issues.</a:t>
            </a:r>
          </a:p>
        </p:txBody>
      </p:sp>
    </p:spTree>
    <p:extLst>
      <p:ext uri="{BB962C8B-B14F-4D97-AF65-F5344CB8AC3E}">
        <p14:creationId xmlns:p14="http://schemas.microsoft.com/office/powerpoint/2010/main" val="3704215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5E71E-1044-294E-858C-6CA163E19041}"/>
              </a:ext>
            </a:extLst>
          </p:cNvPr>
          <p:cNvPicPr>
            <a:picLocks noChangeAspect="1"/>
          </p:cNvPicPr>
          <p:nvPr/>
        </p:nvPicPr>
        <p:blipFill>
          <a:blip r:embed="rId3"/>
          <a:stretch>
            <a:fillRect/>
          </a:stretch>
        </p:blipFill>
        <p:spPr>
          <a:xfrm>
            <a:off x="5381090" y="156582"/>
            <a:ext cx="6620747" cy="6592733"/>
          </a:xfrm>
          <a:prstGeom prst="rect">
            <a:avLst/>
          </a:prstGeom>
          <a:effectLst>
            <a:outerShdw blurRad="342900" dist="38100" dir="8100000" sx="102000" sy="102000" algn="tr" rotWithShape="0">
              <a:prstClr val="black">
                <a:alpha val="40000"/>
              </a:prstClr>
            </a:outerShdw>
            <a:softEdge rad="0"/>
          </a:effectLst>
        </p:spPr>
      </p:pic>
      <p:sp>
        <p:nvSpPr>
          <p:cNvPr id="8" name="TextBox 7">
            <a:extLst>
              <a:ext uri="{FF2B5EF4-FFF2-40B4-BE49-F238E27FC236}">
                <a16:creationId xmlns:a16="http://schemas.microsoft.com/office/drawing/2014/main" id="{4927ADD3-C040-6C47-A254-4E5445C55338}"/>
              </a:ext>
            </a:extLst>
          </p:cNvPr>
          <p:cNvSpPr txBox="1"/>
          <p:nvPr/>
        </p:nvSpPr>
        <p:spPr>
          <a:xfrm>
            <a:off x="507049" y="849312"/>
            <a:ext cx="4815617" cy="1015399"/>
          </a:xfrm>
          <a:prstGeom prst="rect">
            <a:avLst/>
          </a:prstGeom>
          <a:solidFill>
            <a:srgbClr val="FAFFEC"/>
          </a:solidFill>
          <a:ln>
            <a:solidFill>
              <a:schemeClr val="tx1"/>
            </a:solidFill>
          </a:ln>
        </p:spPr>
        <p:txBody>
          <a:bodyPr wrap="square" rtlCol="0">
            <a:spAutoFit/>
          </a:bodyPr>
          <a:lstStyle/>
          <a:p>
            <a:r>
              <a:rPr lang="en-US" sz="1999" dirty="0"/>
              <a:t>Step 5: PRA working with PR author to improve quality before reaching PR reviewer(s).</a:t>
            </a:r>
          </a:p>
        </p:txBody>
      </p:sp>
      <p:sp>
        <p:nvSpPr>
          <p:cNvPr id="9" name="TextBox 8">
            <a:extLst>
              <a:ext uri="{FF2B5EF4-FFF2-40B4-BE49-F238E27FC236}">
                <a16:creationId xmlns:a16="http://schemas.microsoft.com/office/drawing/2014/main" id="{18B9CE71-014E-0A4B-81B1-4591500D6BE1}"/>
              </a:ext>
            </a:extLst>
          </p:cNvPr>
          <p:cNvSpPr txBox="1"/>
          <p:nvPr/>
        </p:nvSpPr>
        <p:spPr>
          <a:xfrm>
            <a:off x="601063" y="1909012"/>
            <a:ext cx="4027065" cy="923090"/>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Currently there is analysis, for each file in the PR, on the following </a:t>
            </a:r>
            <a:r>
              <a:rPr lang="en-US" b="1" dirty="0"/>
              <a:t>project</a:t>
            </a:r>
            <a:r>
              <a:rPr lang="en-US" dirty="0"/>
              <a:t> quality requirements.</a:t>
            </a:r>
          </a:p>
        </p:txBody>
      </p:sp>
      <p:sp>
        <p:nvSpPr>
          <p:cNvPr id="7" name="TextBox 6">
            <a:extLst>
              <a:ext uri="{FF2B5EF4-FFF2-40B4-BE49-F238E27FC236}">
                <a16:creationId xmlns:a16="http://schemas.microsoft.com/office/drawing/2014/main" id="{C0A5E79C-8978-CE4D-8397-4FBCADBD6277}"/>
              </a:ext>
            </a:extLst>
          </p:cNvPr>
          <p:cNvSpPr txBox="1"/>
          <p:nvPr/>
        </p:nvSpPr>
        <p:spPr>
          <a:xfrm>
            <a:off x="1752669" y="3236967"/>
            <a:ext cx="3195579" cy="923330"/>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Quality of documentation, e.g., correct Doxygen formatting.</a:t>
            </a:r>
          </a:p>
        </p:txBody>
      </p:sp>
      <p:sp>
        <p:nvSpPr>
          <p:cNvPr id="11" name="TextBox 10">
            <a:extLst>
              <a:ext uri="{FF2B5EF4-FFF2-40B4-BE49-F238E27FC236}">
                <a16:creationId xmlns:a16="http://schemas.microsoft.com/office/drawing/2014/main" id="{5B80650F-4344-874B-A5D1-372A836940F5}"/>
              </a:ext>
            </a:extLst>
          </p:cNvPr>
          <p:cNvSpPr txBox="1"/>
          <p:nvPr/>
        </p:nvSpPr>
        <p:spPr>
          <a:xfrm>
            <a:off x="1752669" y="4214750"/>
            <a:ext cx="3145978"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Code quality, e.g., linting.</a:t>
            </a:r>
          </a:p>
        </p:txBody>
      </p:sp>
      <p:sp>
        <p:nvSpPr>
          <p:cNvPr id="13" name="TextBox 12">
            <a:extLst>
              <a:ext uri="{FF2B5EF4-FFF2-40B4-BE49-F238E27FC236}">
                <a16:creationId xmlns:a16="http://schemas.microsoft.com/office/drawing/2014/main" id="{A6D1D9C8-3E7F-E641-9D8D-9E43675098BA}"/>
              </a:ext>
            </a:extLst>
          </p:cNvPr>
          <p:cNvSpPr txBox="1"/>
          <p:nvPr/>
        </p:nvSpPr>
        <p:spPr>
          <a:xfrm>
            <a:off x="1752666" y="4868150"/>
            <a:ext cx="3145979"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Testing quality, e.g., missing/erroneous unit tests.</a:t>
            </a:r>
          </a:p>
        </p:txBody>
      </p:sp>
      <p:sp>
        <p:nvSpPr>
          <p:cNvPr id="14" name="TextBox 13">
            <a:extLst>
              <a:ext uri="{FF2B5EF4-FFF2-40B4-BE49-F238E27FC236}">
                <a16:creationId xmlns:a16="http://schemas.microsoft.com/office/drawing/2014/main" id="{A4767C01-71DD-AD45-9A1D-C3EFCC658B56}"/>
              </a:ext>
            </a:extLst>
          </p:cNvPr>
          <p:cNvSpPr txBox="1"/>
          <p:nvPr/>
        </p:nvSpPr>
        <p:spPr>
          <a:xfrm>
            <a:off x="1723489" y="5641447"/>
            <a:ext cx="3066597"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Collaboration.</a:t>
            </a:r>
          </a:p>
        </p:txBody>
      </p:sp>
      <p:sp>
        <p:nvSpPr>
          <p:cNvPr id="15" name="TextBox 14">
            <a:extLst>
              <a:ext uri="{FF2B5EF4-FFF2-40B4-BE49-F238E27FC236}">
                <a16:creationId xmlns:a16="http://schemas.microsoft.com/office/drawing/2014/main" id="{DAB1BF43-DF4D-9A45-9922-D9B729B24B31}"/>
              </a:ext>
            </a:extLst>
          </p:cNvPr>
          <p:cNvSpPr txBox="1"/>
          <p:nvPr/>
        </p:nvSpPr>
        <p:spPr>
          <a:xfrm>
            <a:off x="1752667" y="6103153"/>
            <a:ext cx="3066598"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Dangerous development patterns, e.g., churn.</a:t>
            </a:r>
          </a:p>
        </p:txBody>
      </p:sp>
      <p:cxnSp>
        <p:nvCxnSpPr>
          <p:cNvPr id="16" name="Straight Arrow Connector 15">
            <a:extLst>
              <a:ext uri="{FF2B5EF4-FFF2-40B4-BE49-F238E27FC236}">
                <a16:creationId xmlns:a16="http://schemas.microsoft.com/office/drawing/2014/main" id="{E30B141E-653F-064E-952F-F9224FEC7D0A}"/>
              </a:ext>
            </a:extLst>
          </p:cNvPr>
          <p:cNvCxnSpPr>
            <a:cxnSpLocks/>
          </p:cNvCxnSpPr>
          <p:nvPr/>
        </p:nvCxnSpPr>
        <p:spPr>
          <a:xfrm>
            <a:off x="4948248" y="3565383"/>
            <a:ext cx="2541575" cy="317747"/>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15F21AE-AC41-414A-BB39-84B07EB03296}"/>
              </a:ext>
            </a:extLst>
          </p:cNvPr>
          <p:cNvCxnSpPr>
            <a:cxnSpLocks/>
          </p:cNvCxnSpPr>
          <p:nvPr/>
        </p:nvCxnSpPr>
        <p:spPr>
          <a:xfrm>
            <a:off x="4948248" y="4415936"/>
            <a:ext cx="2541574" cy="15617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CA04AF4-42B6-D746-B2C1-91D8C1FDD8B8}"/>
              </a:ext>
            </a:extLst>
          </p:cNvPr>
          <p:cNvCxnSpPr>
            <a:cxnSpLocks/>
          </p:cNvCxnSpPr>
          <p:nvPr/>
        </p:nvCxnSpPr>
        <p:spPr>
          <a:xfrm>
            <a:off x="4898644" y="5187032"/>
            <a:ext cx="2591177" cy="4833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DD34C10-2F9D-AC4E-A11F-12BD339DC14A}"/>
              </a:ext>
            </a:extLst>
          </p:cNvPr>
          <p:cNvCxnSpPr>
            <a:cxnSpLocks/>
          </p:cNvCxnSpPr>
          <p:nvPr/>
        </p:nvCxnSpPr>
        <p:spPr>
          <a:xfrm flipV="1">
            <a:off x="4838583" y="5822526"/>
            <a:ext cx="2601638" cy="393"/>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DE147BC-7A89-074F-8E21-657B2CD90718}"/>
              </a:ext>
            </a:extLst>
          </p:cNvPr>
          <p:cNvCxnSpPr>
            <a:cxnSpLocks/>
            <a:stCxn id="15" idx="3"/>
          </p:cNvCxnSpPr>
          <p:nvPr/>
        </p:nvCxnSpPr>
        <p:spPr>
          <a:xfrm>
            <a:off x="4819264" y="6426234"/>
            <a:ext cx="2727300" cy="68044"/>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11A3D52-54C3-A74D-89AC-57D22397F71B}"/>
              </a:ext>
            </a:extLst>
          </p:cNvPr>
          <p:cNvCxnSpPr>
            <a:cxnSpLocks/>
          </p:cNvCxnSpPr>
          <p:nvPr/>
        </p:nvCxnSpPr>
        <p:spPr>
          <a:xfrm>
            <a:off x="610861" y="2832102"/>
            <a:ext cx="1" cy="3617609"/>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1AD5639-1799-1346-8DFB-28805A836010}"/>
              </a:ext>
            </a:extLst>
          </p:cNvPr>
          <p:cNvCxnSpPr>
            <a:cxnSpLocks/>
            <a:endCxn id="7" idx="1"/>
          </p:cNvCxnSpPr>
          <p:nvPr/>
        </p:nvCxnSpPr>
        <p:spPr>
          <a:xfrm>
            <a:off x="610860" y="3560049"/>
            <a:ext cx="1141809" cy="138583"/>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1BD9DC8-B19C-834E-928D-BB499A76E86C}"/>
              </a:ext>
            </a:extLst>
          </p:cNvPr>
          <p:cNvCxnSpPr>
            <a:cxnSpLocks/>
          </p:cNvCxnSpPr>
          <p:nvPr/>
        </p:nvCxnSpPr>
        <p:spPr>
          <a:xfrm>
            <a:off x="610860" y="4415935"/>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2BEB3FD-FB9F-1445-AA5A-6C7CE8974FE5}"/>
              </a:ext>
            </a:extLst>
          </p:cNvPr>
          <p:cNvCxnSpPr>
            <a:cxnSpLocks/>
          </p:cNvCxnSpPr>
          <p:nvPr/>
        </p:nvCxnSpPr>
        <p:spPr>
          <a:xfrm>
            <a:off x="616484" y="5197318"/>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86B0FE5B-C607-7749-9EDC-29206416578C}"/>
              </a:ext>
            </a:extLst>
          </p:cNvPr>
          <p:cNvCxnSpPr>
            <a:cxnSpLocks/>
          </p:cNvCxnSpPr>
          <p:nvPr/>
        </p:nvCxnSpPr>
        <p:spPr>
          <a:xfrm>
            <a:off x="601063" y="5854277"/>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FB6862-9ECB-1546-A873-01D89191D50C}"/>
              </a:ext>
            </a:extLst>
          </p:cNvPr>
          <p:cNvCxnSpPr>
            <a:cxnSpLocks/>
          </p:cNvCxnSpPr>
          <p:nvPr/>
        </p:nvCxnSpPr>
        <p:spPr>
          <a:xfrm>
            <a:off x="610860" y="6405142"/>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C21A721A-64EA-5744-A67C-0D9B723688BC}"/>
              </a:ext>
            </a:extLst>
          </p:cNvPr>
          <p:cNvSpPr/>
          <p:nvPr/>
        </p:nvSpPr>
        <p:spPr>
          <a:xfrm>
            <a:off x="2198494" y="278325"/>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570420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E9AABA-50F5-2046-9177-9E8356C901C0}"/>
              </a:ext>
            </a:extLst>
          </p:cNvPr>
          <p:cNvPicPr>
            <a:picLocks noChangeAspect="1"/>
          </p:cNvPicPr>
          <p:nvPr/>
        </p:nvPicPr>
        <p:blipFill>
          <a:blip r:embed="rId3"/>
          <a:stretch>
            <a:fillRect/>
          </a:stretch>
        </p:blipFill>
        <p:spPr>
          <a:xfrm>
            <a:off x="937873" y="3463323"/>
            <a:ext cx="10364576" cy="2117494"/>
          </a:xfrm>
          <a:prstGeom prst="rect">
            <a:avLst/>
          </a:prstGeom>
          <a:ln/>
          <a:effectLst>
            <a:outerShdw blurRad="139700" dist="63500" dir="12600000" algn="r" rotWithShape="0">
              <a:prstClr val="black">
                <a:alpha val="40000"/>
              </a:prstClr>
            </a:outerShdw>
          </a:effectLst>
        </p:spPr>
        <p:style>
          <a:lnRef idx="2">
            <a:schemeClr val="dk1"/>
          </a:lnRef>
          <a:fillRef idx="1">
            <a:schemeClr val="lt1"/>
          </a:fillRef>
          <a:effectRef idx="0">
            <a:schemeClr val="dk1"/>
          </a:effectRef>
          <a:fontRef idx="minor">
            <a:schemeClr val="dk1"/>
          </a:fontRef>
        </p:style>
      </p:pic>
      <p:sp>
        <p:nvSpPr>
          <p:cNvPr id="9" name="TextBox 8">
            <a:extLst>
              <a:ext uri="{FF2B5EF4-FFF2-40B4-BE49-F238E27FC236}">
                <a16:creationId xmlns:a16="http://schemas.microsoft.com/office/drawing/2014/main" id="{47959C80-0189-4C41-9215-FB00CDEDAD67}"/>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Documentation</a:t>
            </a:r>
          </a:p>
        </p:txBody>
      </p:sp>
      <p:sp>
        <p:nvSpPr>
          <p:cNvPr id="11" name="TextBox 10">
            <a:extLst>
              <a:ext uri="{FF2B5EF4-FFF2-40B4-BE49-F238E27FC236}">
                <a16:creationId xmlns:a16="http://schemas.microsoft.com/office/drawing/2014/main" id="{7D3CD513-2B2E-2446-BAF2-44A7739B3C5F}"/>
              </a:ext>
            </a:extLst>
          </p:cNvPr>
          <p:cNvSpPr txBox="1"/>
          <p:nvPr/>
        </p:nvSpPr>
        <p:spPr>
          <a:xfrm>
            <a:off x="732596" y="1050824"/>
            <a:ext cx="10265385" cy="120032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b="1" dirty="0"/>
              <a:t>Example</a:t>
            </a:r>
            <a:r>
              <a:rPr lang="en-US" dirty="0"/>
              <a:t>: the </a:t>
            </a:r>
            <a:r>
              <a:rPr lang="en-US" dirty="0" err="1"/>
              <a:t>Hypre</a:t>
            </a:r>
            <a:r>
              <a:rPr lang="en-US" dirty="0"/>
              <a:t> project requires that developers place Doxygen comments preceding all C++ function declarations. These comments are expected to provide a description of each parameter. MeerCat checks this requirement by parsing the Doxygen comments and comparing against parameter list.</a:t>
            </a:r>
          </a:p>
        </p:txBody>
      </p:sp>
      <p:sp>
        <p:nvSpPr>
          <p:cNvPr id="13" name="TextBox 12">
            <a:extLst>
              <a:ext uri="{FF2B5EF4-FFF2-40B4-BE49-F238E27FC236}">
                <a16:creationId xmlns:a16="http://schemas.microsoft.com/office/drawing/2014/main" id="{D2E698F7-1A84-7E46-8A54-1D7AEDD034EF}"/>
              </a:ext>
            </a:extLst>
          </p:cNvPr>
          <p:cNvSpPr txBox="1"/>
          <p:nvPr/>
        </p:nvSpPr>
        <p:spPr>
          <a:xfrm>
            <a:off x="424967" y="2959720"/>
            <a:ext cx="2173753" cy="369236"/>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pPr algn="ctr"/>
            <a:r>
              <a:rPr lang="en-US" dirty="0"/>
              <a:t>Highlight in yellow.</a:t>
            </a:r>
          </a:p>
        </p:txBody>
      </p:sp>
      <p:sp>
        <p:nvSpPr>
          <p:cNvPr id="14" name="TextBox 13">
            <a:extLst>
              <a:ext uri="{FF2B5EF4-FFF2-40B4-BE49-F238E27FC236}">
                <a16:creationId xmlns:a16="http://schemas.microsoft.com/office/drawing/2014/main" id="{EB5ED44A-A73A-5E4A-A341-F0A8284C2209}"/>
              </a:ext>
            </a:extLst>
          </p:cNvPr>
          <p:cNvSpPr txBox="1"/>
          <p:nvPr/>
        </p:nvSpPr>
        <p:spPr>
          <a:xfrm>
            <a:off x="2888902" y="3007412"/>
            <a:ext cx="2173753" cy="369236"/>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pPr algn="ctr"/>
            <a:r>
              <a:rPr lang="en-US" dirty="0"/>
              <a:t>Popup description.</a:t>
            </a:r>
          </a:p>
        </p:txBody>
      </p:sp>
      <p:cxnSp>
        <p:nvCxnSpPr>
          <p:cNvPr id="15" name="Straight Arrow Connector 14">
            <a:extLst>
              <a:ext uri="{FF2B5EF4-FFF2-40B4-BE49-F238E27FC236}">
                <a16:creationId xmlns:a16="http://schemas.microsoft.com/office/drawing/2014/main" id="{1FF56682-0DE4-B341-83E9-C950F70424A5}"/>
              </a:ext>
            </a:extLst>
          </p:cNvPr>
          <p:cNvCxnSpPr>
            <a:cxnSpLocks/>
          </p:cNvCxnSpPr>
          <p:nvPr/>
        </p:nvCxnSpPr>
        <p:spPr>
          <a:xfrm>
            <a:off x="1228842" y="3359136"/>
            <a:ext cx="283002" cy="491055"/>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F99DC7F-8FA2-1A44-B2B0-64083FC2C068}"/>
              </a:ext>
            </a:extLst>
          </p:cNvPr>
          <p:cNvCxnSpPr>
            <a:cxnSpLocks/>
          </p:cNvCxnSpPr>
          <p:nvPr/>
        </p:nvCxnSpPr>
        <p:spPr>
          <a:xfrm>
            <a:off x="3760814" y="3402965"/>
            <a:ext cx="0" cy="585876"/>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0597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3B423-9E8F-1642-9AD0-35CF947FC636}"/>
              </a:ext>
            </a:extLst>
          </p:cNvPr>
          <p:cNvPicPr>
            <a:picLocks noChangeAspect="1"/>
          </p:cNvPicPr>
          <p:nvPr/>
        </p:nvPicPr>
        <p:blipFill>
          <a:blip r:embed="rId3"/>
          <a:stretch>
            <a:fillRect/>
          </a:stretch>
        </p:blipFill>
        <p:spPr>
          <a:xfrm>
            <a:off x="3802225" y="1839342"/>
            <a:ext cx="8008612" cy="2634619"/>
          </a:xfrm>
          <a:prstGeom prst="rect">
            <a:avLst/>
          </a:prstGeom>
        </p:spPr>
      </p:pic>
      <p:sp>
        <p:nvSpPr>
          <p:cNvPr id="4" name="TextBox 3">
            <a:extLst>
              <a:ext uri="{FF2B5EF4-FFF2-40B4-BE49-F238E27FC236}">
                <a16:creationId xmlns:a16="http://schemas.microsoft.com/office/drawing/2014/main" id="{FB065A4B-BC83-C84A-82D6-841800C5242C}"/>
              </a:ext>
            </a:extLst>
          </p:cNvPr>
          <p:cNvSpPr txBox="1"/>
          <p:nvPr/>
        </p:nvSpPr>
        <p:spPr>
          <a:xfrm>
            <a:off x="104024" y="2550968"/>
            <a:ext cx="3066598" cy="1200016"/>
          </a:xfrm>
          <a:prstGeom prst="rect">
            <a:avLst/>
          </a:prstGeom>
          <a:solidFill>
            <a:schemeClr val="bg1">
              <a:lumMod val="95000"/>
            </a:schemeClr>
          </a:solidFill>
        </p:spPr>
        <p:txBody>
          <a:bodyPr wrap="square" rtlCol="0">
            <a:spAutoFit/>
          </a:bodyPr>
          <a:lstStyle/>
          <a:p>
            <a:r>
              <a:rPr lang="en-US" dirty="0"/>
              <a:t>Similar to Documentation, code quality warnings shown in yellow and click to see descriptions.</a:t>
            </a:r>
          </a:p>
        </p:txBody>
      </p:sp>
      <p:cxnSp>
        <p:nvCxnSpPr>
          <p:cNvPr id="5" name="Straight Arrow Connector 4">
            <a:extLst>
              <a:ext uri="{FF2B5EF4-FFF2-40B4-BE49-F238E27FC236}">
                <a16:creationId xmlns:a16="http://schemas.microsoft.com/office/drawing/2014/main" id="{6B6093B6-D29D-474C-8CDE-8D4CD2FFADB7}"/>
              </a:ext>
            </a:extLst>
          </p:cNvPr>
          <p:cNvCxnSpPr>
            <a:cxnSpLocks/>
          </p:cNvCxnSpPr>
          <p:nvPr/>
        </p:nvCxnSpPr>
        <p:spPr>
          <a:xfrm flipV="1">
            <a:off x="3124914" y="2807274"/>
            <a:ext cx="1354622" cy="34971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885B989-B379-2A44-93B0-B666DAED85F6}"/>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Code Quality</a:t>
            </a:r>
          </a:p>
        </p:txBody>
      </p:sp>
    </p:spTree>
    <p:extLst>
      <p:ext uri="{BB962C8B-B14F-4D97-AF65-F5344CB8AC3E}">
        <p14:creationId xmlns:p14="http://schemas.microsoft.com/office/powerpoint/2010/main" val="2307450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oogle Shape;458;p35">
            <a:extLst>
              <a:ext uri="{FF2B5EF4-FFF2-40B4-BE49-F238E27FC236}">
                <a16:creationId xmlns:a16="http://schemas.microsoft.com/office/drawing/2014/main" id="{FECA6957-B81D-C842-A9A2-F12D2A7B7E36}"/>
              </a:ext>
            </a:extLst>
          </p:cNvPr>
          <p:cNvGrpSpPr/>
          <p:nvPr/>
        </p:nvGrpSpPr>
        <p:grpSpPr>
          <a:xfrm>
            <a:off x="5200721" y="1935462"/>
            <a:ext cx="6819811" cy="2881834"/>
            <a:chOff x="4606636" y="1101436"/>
            <a:chExt cx="6823364" cy="2883336"/>
          </a:xfrm>
        </p:grpSpPr>
        <p:pic>
          <p:nvPicPr>
            <p:cNvPr id="14" name="Google Shape;459;p35">
              <a:extLst>
                <a:ext uri="{FF2B5EF4-FFF2-40B4-BE49-F238E27FC236}">
                  <a16:creationId xmlns:a16="http://schemas.microsoft.com/office/drawing/2014/main" id="{B339C445-1F59-1E4F-93BF-9D9F39F80BB8}"/>
                </a:ext>
              </a:extLst>
            </p:cNvPr>
            <p:cNvPicPr preferRelativeResize="0"/>
            <p:nvPr/>
          </p:nvPicPr>
          <p:blipFill rotWithShape="1">
            <a:blip r:embed="rId3">
              <a:alphaModFix/>
            </a:blip>
            <a:srcRect/>
            <a:stretch/>
          </p:blipFill>
          <p:spPr>
            <a:xfrm>
              <a:off x="4606636" y="1101436"/>
              <a:ext cx="6823364" cy="2883336"/>
            </a:xfrm>
            <a:prstGeom prst="rect">
              <a:avLst/>
            </a:prstGeom>
            <a:noFill/>
            <a:ln>
              <a:noFill/>
            </a:ln>
          </p:spPr>
        </p:pic>
        <p:sp>
          <p:nvSpPr>
            <p:cNvPr id="15" name="Google Shape;460;p35">
              <a:extLst>
                <a:ext uri="{FF2B5EF4-FFF2-40B4-BE49-F238E27FC236}">
                  <a16:creationId xmlns:a16="http://schemas.microsoft.com/office/drawing/2014/main" id="{047E63F7-98E2-A443-A079-61B023903D29}"/>
                </a:ext>
              </a:extLst>
            </p:cNvPr>
            <p:cNvSpPr/>
            <p:nvPr/>
          </p:nvSpPr>
          <p:spPr>
            <a:xfrm>
              <a:off x="5119255" y="1281545"/>
              <a:ext cx="1198418" cy="200891"/>
            </a:xfrm>
            <a:prstGeom prst="rect">
              <a:avLst/>
            </a:prstGeom>
            <a:solidFill>
              <a:schemeClr val="lt1"/>
            </a:solidFill>
            <a:ln>
              <a:noFill/>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Arial"/>
                <a:ea typeface="Arial"/>
                <a:cs typeface="Arial"/>
                <a:sym typeface="Arial"/>
              </a:endParaRPr>
            </a:p>
          </p:txBody>
        </p:sp>
      </p:grpSp>
      <p:sp>
        <p:nvSpPr>
          <p:cNvPr id="17" name="TextBox 16">
            <a:extLst>
              <a:ext uri="{FF2B5EF4-FFF2-40B4-BE49-F238E27FC236}">
                <a16:creationId xmlns:a16="http://schemas.microsoft.com/office/drawing/2014/main" id="{31D38DFD-E3B4-D148-8701-050A838E1B45}"/>
              </a:ext>
            </a:extLst>
          </p:cNvPr>
          <p:cNvSpPr txBox="1"/>
          <p:nvPr/>
        </p:nvSpPr>
        <p:spPr>
          <a:xfrm>
            <a:off x="361341" y="904112"/>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Given a change to a function </a:t>
            </a:r>
            <a:r>
              <a:rPr lang="en-US" b="1" dirty="0">
                <a:latin typeface="Courier New" panose="02070309020205020404" pitchFamily="49" charset="0"/>
                <a:cs typeface="Courier New" panose="02070309020205020404" pitchFamily="49" charset="0"/>
              </a:rPr>
              <a:t>sub</a:t>
            </a:r>
            <a:r>
              <a:rPr lang="en-US" dirty="0"/>
              <a:t> in a code file F, MeerCat searches for test files associated with </a:t>
            </a:r>
            <a:r>
              <a:rPr lang="en-US" b="1" dirty="0">
                <a:latin typeface="Courier New" panose="02070309020205020404" pitchFamily="49" charset="0"/>
                <a:cs typeface="Courier New" panose="02070309020205020404" pitchFamily="49" charset="0"/>
              </a:rPr>
              <a:t>sub</a:t>
            </a:r>
            <a:r>
              <a:rPr lang="en-US" dirty="0"/>
              <a:t>.</a:t>
            </a:r>
          </a:p>
          <a:p>
            <a:endParaRPr lang="en-US" dirty="0"/>
          </a:p>
          <a:p>
            <a:r>
              <a:rPr lang="en-US" dirty="0"/>
              <a:t>Here it finds a test that is no longer valid given the change to </a:t>
            </a:r>
            <a:r>
              <a:rPr lang="en-US" b="1" dirty="0">
                <a:latin typeface="Courier New" panose="02070309020205020404" pitchFamily="49" charset="0"/>
                <a:cs typeface="Courier New" panose="02070309020205020404" pitchFamily="49" charset="0"/>
              </a:rPr>
              <a:t>sub </a:t>
            </a:r>
            <a:r>
              <a:rPr lang="en-US" dirty="0"/>
              <a:t>in the PR.</a:t>
            </a:r>
          </a:p>
        </p:txBody>
      </p:sp>
      <p:cxnSp>
        <p:nvCxnSpPr>
          <p:cNvPr id="18" name="Straight Arrow Connector 17">
            <a:extLst>
              <a:ext uri="{FF2B5EF4-FFF2-40B4-BE49-F238E27FC236}">
                <a16:creationId xmlns:a16="http://schemas.microsoft.com/office/drawing/2014/main" id="{54904278-126B-594F-888C-0A42D631E3F9}"/>
              </a:ext>
            </a:extLst>
          </p:cNvPr>
          <p:cNvCxnSpPr>
            <a:cxnSpLocks/>
            <a:stCxn id="17" idx="3"/>
          </p:cNvCxnSpPr>
          <p:nvPr/>
        </p:nvCxnSpPr>
        <p:spPr>
          <a:xfrm>
            <a:off x="4437324" y="1919775"/>
            <a:ext cx="1488966" cy="163661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12FEC7A-42D9-D848-9922-C0F34A6B0D88}"/>
              </a:ext>
            </a:extLst>
          </p:cNvPr>
          <p:cNvSpPr txBox="1"/>
          <p:nvPr/>
        </p:nvSpPr>
        <p:spPr>
          <a:xfrm>
            <a:off x="304604" y="2915037"/>
            <a:ext cx="4075983" cy="2861577"/>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Caveat: </a:t>
            </a:r>
            <a:r>
              <a:rPr lang="en-US" dirty="0"/>
              <a:t>this only works with </a:t>
            </a:r>
            <a:r>
              <a:rPr lang="en-US" dirty="0" err="1"/>
              <a:t>pytest</a:t>
            </a:r>
            <a:r>
              <a:rPr lang="en-US" dirty="0"/>
              <a:t> at the moment, which has a specific structure that can be exploited. </a:t>
            </a:r>
            <a:r>
              <a:rPr lang="en-US" dirty="0" err="1"/>
              <a:t>GoogleTest</a:t>
            </a:r>
            <a:r>
              <a:rPr lang="en-US" dirty="0"/>
              <a:t> is similar.</a:t>
            </a:r>
          </a:p>
          <a:p>
            <a:endParaRPr lang="en-US" dirty="0"/>
          </a:p>
          <a:p>
            <a:r>
              <a:rPr lang="en-US" dirty="0"/>
              <a:t>Many other projects have custom testing structure that require purpose-built search engines, a time-consuming process. Remains a research area for MeerCat.</a:t>
            </a:r>
            <a:endParaRPr lang="en-US" b="1" dirty="0"/>
          </a:p>
        </p:txBody>
      </p:sp>
      <p:sp>
        <p:nvSpPr>
          <p:cNvPr id="25" name="TextBox 24">
            <a:extLst>
              <a:ext uri="{FF2B5EF4-FFF2-40B4-BE49-F238E27FC236}">
                <a16:creationId xmlns:a16="http://schemas.microsoft.com/office/drawing/2014/main" id="{BA3BFEBE-8267-6D44-A9A6-681FA4163C39}"/>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test maintenance</a:t>
            </a:r>
          </a:p>
        </p:txBody>
      </p:sp>
      <p:pic>
        <p:nvPicPr>
          <p:cNvPr id="26" name="Picture 25">
            <a:extLst>
              <a:ext uri="{FF2B5EF4-FFF2-40B4-BE49-F238E27FC236}">
                <a16:creationId xmlns:a16="http://schemas.microsoft.com/office/drawing/2014/main" id="{9CCE875E-FF5F-A044-A155-2E7CE7974BF2}"/>
              </a:ext>
            </a:extLst>
          </p:cNvPr>
          <p:cNvPicPr>
            <a:picLocks noChangeAspect="1"/>
          </p:cNvPicPr>
          <p:nvPr/>
        </p:nvPicPr>
        <p:blipFill>
          <a:blip r:embed="rId4"/>
          <a:stretch>
            <a:fillRect/>
          </a:stretch>
        </p:blipFill>
        <p:spPr>
          <a:xfrm>
            <a:off x="4437323" y="5435696"/>
            <a:ext cx="1256481" cy="825898"/>
          </a:xfrm>
          <a:prstGeom prst="rect">
            <a:avLst/>
          </a:prstGeom>
          <a:effectLst>
            <a:outerShdw blurRad="50800" dist="38100" dir="2700000" algn="tl" rotWithShape="0">
              <a:prstClr val="black">
                <a:alpha val="40000"/>
              </a:prstClr>
            </a:outerShdw>
          </a:effectLst>
        </p:spPr>
      </p:pic>
      <p:pic>
        <p:nvPicPr>
          <p:cNvPr id="3" name="Picture 2">
            <a:extLst>
              <a:ext uri="{FF2B5EF4-FFF2-40B4-BE49-F238E27FC236}">
                <a16:creationId xmlns:a16="http://schemas.microsoft.com/office/drawing/2014/main" id="{0F3670AA-5825-0848-8167-0DADCACE448B}"/>
              </a:ext>
            </a:extLst>
          </p:cNvPr>
          <p:cNvPicPr>
            <a:picLocks noChangeAspect="1"/>
          </p:cNvPicPr>
          <p:nvPr/>
        </p:nvPicPr>
        <p:blipFill>
          <a:blip r:embed="rId5"/>
          <a:stretch>
            <a:fillRect/>
          </a:stretch>
        </p:blipFill>
        <p:spPr>
          <a:xfrm>
            <a:off x="7729396" y="904112"/>
            <a:ext cx="1343879" cy="1031349"/>
          </a:xfrm>
          <a:prstGeom prst="rect">
            <a:avLst/>
          </a:prstGeom>
        </p:spPr>
      </p:pic>
    </p:spTree>
    <p:extLst>
      <p:ext uri="{BB962C8B-B14F-4D97-AF65-F5344CB8AC3E}">
        <p14:creationId xmlns:p14="http://schemas.microsoft.com/office/powerpoint/2010/main" val="845972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449A5-DA65-B816-A169-F622E2E72688}"/>
              </a:ext>
            </a:extLst>
          </p:cNvPr>
          <p:cNvSpPr>
            <a:spLocks noGrp="1"/>
          </p:cNvSpPr>
          <p:nvPr>
            <p:ph type="title"/>
          </p:nvPr>
        </p:nvSpPr>
        <p:spPr/>
        <p:txBody>
          <a:bodyPr/>
          <a:lstStyle/>
          <a:p>
            <a:r>
              <a:rPr lang="en-US" dirty="0"/>
              <a:t>Documentation Overview</a:t>
            </a:r>
          </a:p>
        </p:txBody>
      </p:sp>
      <p:sp>
        <p:nvSpPr>
          <p:cNvPr id="3" name="Content Placeholder 2">
            <a:extLst>
              <a:ext uri="{FF2B5EF4-FFF2-40B4-BE49-F238E27FC236}">
                <a16:creationId xmlns:a16="http://schemas.microsoft.com/office/drawing/2014/main" id="{8BFADF0A-CEF5-16CB-B555-80D425CE880D}"/>
              </a:ext>
            </a:extLst>
          </p:cNvPr>
          <p:cNvSpPr>
            <a:spLocks noGrp="1"/>
          </p:cNvSpPr>
          <p:nvPr>
            <p:ph idx="1"/>
          </p:nvPr>
        </p:nvSpPr>
        <p:spPr>
          <a:xfrm>
            <a:off x="409507" y="1325880"/>
            <a:ext cx="11369809" cy="4047778"/>
          </a:xfrm>
        </p:spPr>
        <p:txBody>
          <a:bodyPr/>
          <a:lstStyle/>
          <a:p>
            <a:pPr marL="0" indent="0" algn="l">
              <a:buNone/>
            </a:pPr>
            <a:r>
              <a:rPr lang="en-US" b="0" i="0" dirty="0">
                <a:solidFill>
                  <a:srgbClr val="333333"/>
                </a:solidFill>
                <a:effectLst/>
                <a:latin typeface="+mn-lt"/>
              </a:rPr>
              <a:t>Software documentation is any artifact made as part of the software development process that is intended to communicate information about the software system about which it was written.</a:t>
            </a:r>
          </a:p>
          <a:p>
            <a:pPr marL="0" indent="0" algn="l">
              <a:buNone/>
            </a:pPr>
            <a:br>
              <a:rPr lang="en-US" dirty="0">
                <a:latin typeface="+mn-lt"/>
              </a:rPr>
            </a:br>
            <a:r>
              <a:rPr lang="en-US" b="0" i="0" dirty="0">
                <a:solidFill>
                  <a:srgbClr val="333333"/>
                </a:solidFill>
                <a:effectLst/>
                <a:latin typeface="+mn-lt"/>
              </a:rPr>
              <a:t>Most people are familiar with this concept and know good documentation when they see it. More difficult, however, is how to </a:t>
            </a:r>
            <a:r>
              <a:rPr lang="en-US" b="0" i="1" dirty="0">
                <a:solidFill>
                  <a:srgbClr val="333333"/>
                </a:solidFill>
                <a:effectLst/>
                <a:latin typeface="+mn-lt"/>
              </a:rPr>
              <a:t>write</a:t>
            </a:r>
            <a:r>
              <a:rPr lang="en-US" b="0" i="0" dirty="0">
                <a:solidFill>
                  <a:srgbClr val="333333"/>
                </a:solidFill>
                <a:effectLst/>
                <a:latin typeface="+mn-lt"/>
              </a:rPr>
              <a:t> good documentation.</a:t>
            </a:r>
          </a:p>
          <a:p>
            <a:pPr marL="0" indent="0">
              <a:buNone/>
            </a:pPr>
            <a:endParaRPr lang="en-US" dirty="0">
              <a:latin typeface="+mn-lt"/>
            </a:endParaRPr>
          </a:p>
        </p:txBody>
      </p:sp>
    </p:spTree>
    <p:extLst>
      <p:ext uri="{BB962C8B-B14F-4D97-AF65-F5344CB8AC3E}">
        <p14:creationId xmlns:p14="http://schemas.microsoft.com/office/powerpoint/2010/main" val="21178693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8E7602-C7A0-B34C-B560-EC4061FF1D61}"/>
              </a:ext>
            </a:extLst>
          </p:cNvPr>
          <p:cNvPicPr>
            <a:picLocks noChangeAspect="1"/>
          </p:cNvPicPr>
          <p:nvPr/>
        </p:nvPicPr>
        <p:blipFill>
          <a:blip r:embed="rId3"/>
          <a:stretch>
            <a:fillRect/>
          </a:stretch>
        </p:blipFill>
        <p:spPr>
          <a:xfrm>
            <a:off x="5529490" y="970891"/>
            <a:ext cx="6436576" cy="5251381"/>
          </a:xfrm>
          <a:prstGeom prst="rect">
            <a:avLst/>
          </a:prstGeom>
          <a:effectLst>
            <a:outerShdw blurRad="292100" dist="38100" dir="14340000" sx="101000" sy="101000" algn="r" rotWithShape="0">
              <a:prstClr val="black">
                <a:alpha val="40000"/>
              </a:prstClr>
            </a:outerShdw>
          </a:effectLst>
        </p:spPr>
      </p:pic>
      <p:sp>
        <p:nvSpPr>
          <p:cNvPr id="4" name="TextBox 3">
            <a:extLst>
              <a:ext uri="{FF2B5EF4-FFF2-40B4-BE49-F238E27FC236}">
                <a16:creationId xmlns:a16="http://schemas.microsoft.com/office/drawing/2014/main" id="{16D6F07A-681B-5747-8E20-85E425463FC6}"/>
              </a:ext>
            </a:extLst>
          </p:cNvPr>
          <p:cNvSpPr txBox="1"/>
          <p:nvPr/>
        </p:nvSpPr>
        <p:spPr>
          <a:xfrm>
            <a:off x="118450" y="893058"/>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MeerCat finds developers who might have an interest in the PR discussion and provides a means to invite them in.</a:t>
            </a:r>
          </a:p>
          <a:p>
            <a:endParaRPr lang="en-US" dirty="0"/>
          </a:p>
          <a:p>
            <a:r>
              <a:rPr lang="en-US" dirty="0"/>
              <a:t>They can be sent an email-invite to join, which they can accept or ignore.</a:t>
            </a:r>
          </a:p>
        </p:txBody>
      </p:sp>
      <p:sp>
        <p:nvSpPr>
          <p:cNvPr id="2" name="TextBox 1">
            <a:extLst>
              <a:ext uri="{FF2B5EF4-FFF2-40B4-BE49-F238E27FC236}">
                <a16:creationId xmlns:a16="http://schemas.microsoft.com/office/drawing/2014/main" id="{F58BE03C-4FF1-5042-AFA9-60FA401B869C}"/>
              </a:ext>
            </a:extLst>
          </p:cNvPr>
          <p:cNvSpPr txBox="1"/>
          <p:nvPr/>
        </p:nvSpPr>
        <p:spPr>
          <a:xfrm>
            <a:off x="2681238" y="893"/>
            <a:ext cx="7033970" cy="707702"/>
          </a:xfrm>
          <a:prstGeom prst="rect">
            <a:avLst/>
          </a:prstGeom>
          <a:noFill/>
        </p:spPr>
        <p:txBody>
          <a:bodyPr wrap="square" rtlCol="0">
            <a:spAutoFit/>
          </a:bodyPr>
          <a:lstStyle/>
          <a:p>
            <a:pPr algn="ctr"/>
            <a:r>
              <a:rPr lang="en-US" sz="3999" dirty="0"/>
              <a:t>Assistance for: Collaboration</a:t>
            </a:r>
          </a:p>
        </p:txBody>
      </p:sp>
      <p:sp>
        <p:nvSpPr>
          <p:cNvPr id="7" name="TextBox 6">
            <a:extLst>
              <a:ext uri="{FF2B5EF4-FFF2-40B4-BE49-F238E27FC236}">
                <a16:creationId xmlns:a16="http://schemas.microsoft.com/office/drawing/2014/main" id="{ACD09A13-3D79-CA43-AC66-176FEEA8FCB7}"/>
              </a:ext>
            </a:extLst>
          </p:cNvPr>
          <p:cNvSpPr txBox="1"/>
          <p:nvPr/>
        </p:nvSpPr>
        <p:spPr>
          <a:xfrm>
            <a:off x="118450" y="2826440"/>
            <a:ext cx="4075983" cy="3138503"/>
          </a:xfrm>
          <a:prstGeom prst="rect">
            <a:avLst/>
          </a:prstGeom>
          <a:solidFill>
            <a:schemeClr val="accent1">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This is an active area of research for the MeerCat team. We are researching ways to find the “best” candidates. Currently only using past commits to one of PR files.</a:t>
            </a:r>
          </a:p>
          <a:p>
            <a:endParaRPr lang="en-US" dirty="0"/>
          </a:p>
          <a:p>
            <a:r>
              <a:rPr lang="en-US" dirty="0"/>
              <a:t>But now looking at indirect ways a developer might have an interest, e.g., </a:t>
            </a:r>
            <a:r>
              <a:rPr lang="en-US" b="1" dirty="0"/>
              <a:t>uses</a:t>
            </a:r>
            <a:r>
              <a:rPr lang="en-US" dirty="0"/>
              <a:t> a subroutine/function that has been changed, been part of a discussion related to a commit.</a:t>
            </a:r>
          </a:p>
        </p:txBody>
      </p:sp>
      <p:pic>
        <p:nvPicPr>
          <p:cNvPr id="5" name="Picture 4">
            <a:extLst>
              <a:ext uri="{FF2B5EF4-FFF2-40B4-BE49-F238E27FC236}">
                <a16:creationId xmlns:a16="http://schemas.microsoft.com/office/drawing/2014/main" id="{8C8755D0-E60E-8946-B38E-62B60F54B5C6}"/>
              </a:ext>
            </a:extLst>
          </p:cNvPr>
          <p:cNvPicPr>
            <a:picLocks noChangeAspect="1"/>
          </p:cNvPicPr>
          <p:nvPr/>
        </p:nvPicPr>
        <p:blipFill>
          <a:blip r:embed="rId4"/>
          <a:stretch>
            <a:fillRect/>
          </a:stretch>
        </p:blipFill>
        <p:spPr>
          <a:xfrm>
            <a:off x="4265976" y="4585259"/>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431477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CD09A13-3D79-CA43-AC66-176FEEA8FCB7}"/>
              </a:ext>
            </a:extLst>
          </p:cNvPr>
          <p:cNvSpPr txBox="1"/>
          <p:nvPr/>
        </p:nvSpPr>
        <p:spPr>
          <a:xfrm>
            <a:off x="2587797" y="3648349"/>
            <a:ext cx="4075983" cy="175386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Many of these 20 patterns are based on repo-wide analysis. However, several are at the file level and can be checked against the files in the PR.</a:t>
            </a:r>
          </a:p>
          <a:p>
            <a:endParaRPr lang="en-US" dirty="0"/>
          </a:p>
          <a:p>
            <a:r>
              <a:rPr lang="en-US" dirty="0"/>
              <a:t>We describe one in particular: </a:t>
            </a:r>
            <a:r>
              <a:rPr lang="en-US" b="1" dirty="0"/>
              <a:t>Churn</a:t>
            </a:r>
            <a:r>
              <a:rPr lang="en-US" dirty="0"/>
              <a:t>.</a:t>
            </a:r>
          </a:p>
        </p:txBody>
      </p:sp>
      <p:pic>
        <p:nvPicPr>
          <p:cNvPr id="10" name="Google Shape;187;p13">
            <a:hlinkClick r:id="rId3"/>
            <a:extLst>
              <a:ext uri="{FF2B5EF4-FFF2-40B4-BE49-F238E27FC236}">
                <a16:creationId xmlns:a16="http://schemas.microsoft.com/office/drawing/2014/main" id="{CA531E78-9331-C94B-8D4F-56F9CF4490B1}"/>
              </a:ext>
            </a:extLst>
          </p:cNvPr>
          <p:cNvPicPr preferRelativeResize="0"/>
          <p:nvPr/>
        </p:nvPicPr>
        <p:blipFill rotWithShape="1">
          <a:blip r:embed="rId4">
            <a:alphaModFix/>
          </a:blip>
          <a:srcRect/>
          <a:stretch/>
        </p:blipFill>
        <p:spPr>
          <a:xfrm>
            <a:off x="186842" y="1323987"/>
            <a:ext cx="2400955" cy="3768866"/>
          </a:xfrm>
          <a:prstGeom prst="rect">
            <a:avLst/>
          </a:prstGeom>
          <a:noFill/>
          <a:ln>
            <a:noFill/>
          </a:ln>
        </p:spPr>
      </p:pic>
      <p:sp>
        <p:nvSpPr>
          <p:cNvPr id="11" name="TextBox 10">
            <a:extLst>
              <a:ext uri="{FF2B5EF4-FFF2-40B4-BE49-F238E27FC236}">
                <a16:creationId xmlns:a16="http://schemas.microsoft.com/office/drawing/2014/main" id="{9B282A76-F715-6344-9B91-54932D11FF6C}"/>
              </a:ext>
            </a:extLst>
          </p:cNvPr>
          <p:cNvSpPr txBox="1"/>
          <p:nvPr/>
        </p:nvSpPr>
        <p:spPr>
          <a:xfrm>
            <a:off x="4194459" y="893"/>
            <a:ext cx="3887992" cy="1938103"/>
          </a:xfrm>
          <a:prstGeom prst="rect">
            <a:avLst/>
          </a:prstGeom>
          <a:noFill/>
        </p:spPr>
        <p:txBody>
          <a:bodyPr wrap="square" rtlCol="0">
            <a:spAutoFit/>
          </a:bodyPr>
          <a:lstStyle/>
          <a:p>
            <a:pPr algn="ctr"/>
            <a:r>
              <a:rPr lang="en-US" sz="3999" dirty="0"/>
              <a:t>Assistance for: File-level patterns</a:t>
            </a:r>
          </a:p>
        </p:txBody>
      </p:sp>
      <p:sp>
        <p:nvSpPr>
          <p:cNvPr id="12" name="TextBox 11">
            <a:extLst>
              <a:ext uri="{FF2B5EF4-FFF2-40B4-BE49-F238E27FC236}">
                <a16:creationId xmlns:a16="http://schemas.microsoft.com/office/drawing/2014/main" id="{339D974E-A48F-C248-B8BD-77F896DF8EC8}"/>
              </a:ext>
            </a:extLst>
          </p:cNvPr>
          <p:cNvSpPr txBox="1"/>
          <p:nvPr/>
        </p:nvSpPr>
        <p:spPr>
          <a:xfrm>
            <a:off x="7342323" y="1674201"/>
            <a:ext cx="4075983" cy="1200016"/>
          </a:xfrm>
          <a:prstGeom prst="rect">
            <a:avLst/>
          </a:prstGeom>
          <a:solidFill>
            <a:schemeClr val="accent4">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b="1" dirty="0"/>
              <a:t>Churn symptoms</a:t>
            </a:r>
            <a:r>
              <a:rPr lang="en-US" dirty="0"/>
              <a:t>: a single developer making (much) above average changes to the same file, often without mooring to an </a:t>
            </a:r>
            <a:r>
              <a:rPr lang="en-US" b="1" dirty="0"/>
              <a:t>Open</a:t>
            </a:r>
            <a:r>
              <a:rPr lang="en-US" dirty="0"/>
              <a:t> </a:t>
            </a:r>
            <a:r>
              <a:rPr lang="en-US" b="1" dirty="0"/>
              <a:t>Issue</a:t>
            </a:r>
            <a:r>
              <a:rPr lang="en-US" dirty="0"/>
              <a:t>.</a:t>
            </a:r>
          </a:p>
        </p:txBody>
      </p:sp>
      <p:sp>
        <p:nvSpPr>
          <p:cNvPr id="13" name="TextBox 12">
            <a:extLst>
              <a:ext uri="{FF2B5EF4-FFF2-40B4-BE49-F238E27FC236}">
                <a16:creationId xmlns:a16="http://schemas.microsoft.com/office/drawing/2014/main" id="{1CF62286-6F4C-3545-BC0A-58C7CBAFC33C}"/>
              </a:ext>
            </a:extLst>
          </p:cNvPr>
          <p:cNvSpPr txBox="1"/>
          <p:nvPr/>
        </p:nvSpPr>
        <p:spPr>
          <a:xfrm>
            <a:off x="7342323" y="3106587"/>
            <a:ext cx="4075983" cy="2584650"/>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Churn causes:</a:t>
            </a:r>
          </a:p>
          <a:p>
            <a:endParaRPr lang="en-US" b="1" dirty="0"/>
          </a:p>
          <a:p>
            <a:pPr marL="285664" indent="-285664">
              <a:buFont typeface="Arial" panose="020B0604020202020204" pitchFamily="34" charset="0"/>
              <a:buChar char="•"/>
            </a:pPr>
            <a:r>
              <a:rPr lang="en-US" b="1" dirty="0"/>
              <a:t>Perfectionism</a:t>
            </a:r>
            <a:r>
              <a:rPr lang="en-US" dirty="0"/>
              <a:t>: a single developer constantly tweaking code to make it perfect.</a:t>
            </a:r>
          </a:p>
          <a:p>
            <a:pPr marL="285664" indent="-285664">
              <a:buFont typeface="Arial" panose="020B0604020202020204" pitchFamily="34" charset="0"/>
              <a:buChar char="•"/>
            </a:pPr>
            <a:endParaRPr lang="en-US" dirty="0"/>
          </a:p>
          <a:p>
            <a:pPr marL="285664" indent="-285664">
              <a:buFont typeface="Arial" panose="020B0604020202020204" pitchFamily="34" charset="0"/>
              <a:buChar char="•"/>
            </a:pPr>
            <a:r>
              <a:rPr lang="en-US" b="1" dirty="0"/>
              <a:t>Struggling</a:t>
            </a:r>
            <a:r>
              <a:rPr lang="en-US" dirty="0"/>
              <a:t>: a single developer rewriting large pieces of code on a routine basis.</a:t>
            </a:r>
          </a:p>
        </p:txBody>
      </p:sp>
      <p:pic>
        <p:nvPicPr>
          <p:cNvPr id="5" name="Picture 4">
            <a:extLst>
              <a:ext uri="{FF2B5EF4-FFF2-40B4-BE49-F238E27FC236}">
                <a16:creationId xmlns:a16="http://schemas.microsoft.com/office/drawing/2014/main" id="{21A165C2-F948-8B42-8FDB-90D771C885EA}"/>
              </a:ext>
            </a:extLst>
          </p:cNvPr>
          <p:cNvPicPr>
            <a:picLocks noChangeAspect="1"/>
          </p:cNvPicPr>
          <p:nvPr/>
        </p:nvPicPr>
        <p:blipFill>
          <a:blip r:embed="rId5"/>
          <a:stretch>
            <a:fillRect/>
          </a:stretch>
        </p:blipFill>
        <p:spPr>
          <a:xfrm>
            <a:off x="5831457" y="2289801"/>
            <a:ext cx="1269669" cy="1269669"/>
          </a:xfrm>
          <a:prstGeom prst="rect">
            <a:avLst/>
          </a:prstGeom>
        </p:spPr>
      </p:pic>
      <p:pic>
        <p:nvPicPr>
          <p:cNvPr id="14" name="Picture 13">
            <a:extLst>
              <a:ext uri="{FF2B5EF4-FFF2-40B4-BE49-F238E27FC236}">
                <a16:creationId xmlns:a16="http://schemas.microsoft.com/office/drawing/2014/main" id="{4021E454-C14C-F042-BBF0-C70EEFA40D76}"/>
              </a:ext>
            </a:extLst>
          </p:cNvPr>
          <p:cNvPicPr>
            <a:picLocks noChangeAspect="1"/>
          </p:cNvPicPr>
          <p:nvPr/>
        </p:nvPicPr>
        <p:blipFill>
          <a:blip r:embed="rId6"/>
          <a:stretch>
            <a:fillRect/>
          </a:stretch>
        </p:blipFill>
        <p:spPr>
          <a:xfrm>
            <a:off x="1198007" y="5121064"/>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061195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226F88-76C2-3E7A-7159-80CBC579ADB2}"/>
              </a:ext>
            </a:extLst>
          </p:cNvPr>
          <p:cNvSpPr txBox="1"/>
          <p:nvPr/>
        </p:nvSpPr>
        <p:spPr>
          <a:xfrm>
            <a:off x="902049" y="2014157"/>
            <a:ext cx="10384725" cy="2307811"/>
          </a:xfrm>
          <a:prstGeom prst="rect">
            <a:avLst/>
          </a:prstGeom>
          <a:noFill/>
        </p:spPr>
        <p:txBody>
          <a:bodyPr wrap="square" rtlCol="0">
            <a:spAutoFit/>
          </a:bodyPr>
          <a:lstStyle/>
          <a:p>
            <a:r>
              <a:rPr lang="en-US" sz="3599" dirty="0"/>
              <a:t>To learn more about </a:t>
            </a:r>
            <a:r>
              <a:rPr lang="en-US" sz="3599" dirty="0" err="1"/>
              <a:t>MeerCat</a:t>
            </a:r>
            <a:r>
              <a:rPr lang="en-US" sz="3599" dirty="0"/>
              <a:t>, and/or using it in your project</a:t>
            </a:r>
          </a:p>
          <a:p>
            <a:endParaRPr lang="en-US" sz="3599" dirty="0"/>
          </a:p>
          <a:p>
            <a:pPr algn="ctr"/>
            <a:r>
              <a:rPr lang="en-US" sz="3599" dirty="0"/>
              <a:t>Contact     </a:t>
            </a:r>
            <a:r>
              <a:rPr lang="en-US" sz="3599" dirty="0" err="1">
                <a:solidFill>
                  <a:srgbClr val="000000"/>
                </a:solidFill>
                <a:latin typeface="Times" pitchFamily="2" charset="0"/>
              </a:rPr>
              <a:t>fickas@cs.uoregon.edu</a:t>
            </a:r>
            <a:endParaRPr lang="en-US" sz="3599" dirty="0"/>
          </a:p>
        </p:txBody>
      </p:sp>
    </p:spTree>
    <p:extLst>
      <p:ext uri="{BB962C8B-B14F-4D97-AF65-F5344CB8AC3E}">
        <p14:creationId xmlns:p14="http://schemas.microsoft.com/office/powerpoint/2010/main" val="30241095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1DEA6C-7A42-3AF2-4EA8-877E0CFC7A7A}"/>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21957B07-DA93-9319-EFEE-FC2836B3BB5B}"/>
              </a:ext>
            </a:extLst>
          </p:cNvPr>
          <p:cNvSpPr>
            <a:spLocks noGrp="1"/>
          </p:cNvSpPr>
          <p:nvPr>
            <p:ph idx="1"/>
          </p:nvPr>
        </p:nvSpPr>
        <p:spPr/>
        <p:txBody>
          <a:bodyPr/>
          <a:lstStyle/>
          <a:p>
            <a:r>
              <a:rPr lang="en-US" dirty="0"/>
              <a:t>Documentation is valuable to both developers and users (different kinds)</a:t>
            </a:r>
          </a:p>
          <a:p>
            <a:pPr lvl="1"/>
            <a:r>
              <a:rPr lang="en-US" dirty="0"/>
              <a:t>Some of the most valuable documentation for developers has to do with why things are being done a certain way – especially requirements and design decisions that may have been made long ago</a:t>
            </a:r>
          </a:p>
          <a:p>
            <a:r>
              <a:rPr lang="en-US" dirty="0"/>
              <a:t>It takes work, but should be maintained together with code changes rather than as an afterthought</a:t>
            </a:r>
          </a:p>
          <a:p>
            <a:r>
              <a:rPr lang="en-US" dirty="0"/>
              <a:t>Think about your target audience when writing documentation</a:t>
            </a:r>
          </a:p>
          <a:p>
            <a:r>
              <a:rPr lang="en-US" dirty="0"/>
              <a:t>Follow best practices and use appropriate tools to make it easier and more systematic to maintain your documentation</a:t>
            </a:r>
          </a:p>
        </p:txBody>
      </p:sp>
    </p:spTree>
    <p:extLst>
      <p:ext uri="{BB962C8B-B14F-4D97-AF65-F5344CB8AC3E}">
        <p14:creationId xmlns:p14="http://schemas.microsoft.com/office/powerpoint/2010/main" val="2547735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8445E-583C-BC61-23A1-8659BC81E78A}"/>
              </a:ext>
            </a:extLst>
          </p:cNvPr>
          <p:cNvSpPr>
            <a:spLocks noGrp="1"/>
          </p:cNvSpPr>
          <p:nvPr>
            <p:ph type="title"/>
          </p:nvPr>
        </p:nvSpPr>
        <p:spPr/>
        <p:txBody>
          <a:bodyPr/>
          <a:lstStyle/>
          <a:p>
            <a:r>
              <a:rPr lang="en-US" dirty="0"/>
              <a:t>Benefits of Good Documentation</a:t>
            </a:r>
          </a:p>
        </p:txBody>
      </p:sp>
      <p:sp>
        <p:nvSpPr>
          <p:cNvPr id="3" name="Content Placeholder 2">
            <a:extLst>
              <a:ext uri="{FF2B5EF4-FFF2-40B4-BE49-F238E27FC236}">
                <a16:creationId xmlns:a16="http://schemas.microsoft.com/office/drawing/2014/main" id="{51ABCE02-36BE-24D4-257A-FD750FF65E16}"/>
              </a:ext>
            </a:extLst>
          </p:cNvPr>
          <p:cNvSpPr>
            <a:spLocks noGrp="1"/>
          </p:cNvSpPr>
          <p:nvPr>
            <p:ph idx="1"/>
          </p:nvPr>
        </p:nvSpPr>
        <p:spPr>
          <a:xfrm>
            <a:off x="450592" y="1031681"/>
            <a:ext cx="11369809" cy="4047778"/>
          </a:xfrm>
        </p:spPr>
        <p:txBody>
          <a:bodyPr/>
          <a:lstStyle/>
          <a:p>
            <a:pPr algn="l">
              <a:buFont typeface="Arial" panose="020B0604020202020204" pitchFamily="34" charset="0"/>
              <a:buChar char="•"/>
            </a:pPr>
            <a:r>
              <a:rPr lang="en-US" b="0" i="1" dirty="0">
                <a:solidFill>
                  <a:srgbClr val="333333"/>
                </a:solidFill>
                <a:effectLst/>
                <a:latin typeface="+mn-lt"/>
              </a:rPr>
              <a:t>Better Maintainability</a:t>
            </a:r>
            <a:endParaRPr lang="en-US" b="0" i="0" dirty="0">
              <a:solidFill>
                <a:srgbClr val="333333"/>
              </a:solidFill>
              <a:effectLst/>
              <a:latin typeface="+mn-lt"/>
            </a:endParaRPr>
          </a:p>
          <a:p>
            <a:pPr lvl="1">
              <a:buFont typeface="Arial" panose="020B0604020202020204" pitchFamily="34" charset="0"/>
              <a:buChar char="•"/>
            </a:pPr>
            <a:r>
              <a:rPr lang="en-US" b="0" i="0" dirty="0">
                <a:solidFill>
                  <a:srgbClr val="333333"/>
                </a:solidFill>
                <a:effectLst/>
                <a:latin typeface="+mn-lt"/>
              </a:rPr>
              <a:t>Undocumented or incorrectly documented code can do more harm than good </a:t>
            </a:r>
          </a:p>
          <a:p>
            <a:pPr lvl="1">
              <a:buFont typeface="Arial" panose="020B0604020202020204" pitchFamily="34" charset="0"/>
              <a:buChar char="•"/>
            </a:pPr>
            <a:r>
              <a:rPr lang="en-US" b="0" i="0" dirty="0">
                <a:solidFill>
                  <a:srgbClr val="333333"/>
                </a:solidFill>
                <a:effectLst/>
                <a:latin typeface="+mn-lt"/>
              </a:rPr>
              <a:t>It is difficult to maintain code that does not have sufficient and accurate documentation</a:t>
            </a:r>
          </a:p>
          <a:p>
            <a:pPr lvl="1">
              <a:buFont typeface="Arial" panose="020B0604020202020204" pitchFamily="34" charset="0"/>
              <a:buChar char="•"/>
            </a:pPr>
            <a:r>
              <a:rPr lang="en-US" b="0" i="0" dirty="0">
                <a:solidFill>
                  <a:srgbClr val="333333"/>
                </a:solidFill>
                <a:effectLst/>
                <a:latin typeface="+mn-lt"/>
              </a:rPr>
              <a:t>Good documentation clarifies what the code is doing in each part and makes it easier to change</a:t>
            </a:r>
          </a:p>
          <a:p>
            <a:pPr algn="l">
              <a:buFont typeface="Arial" panose="020B0604020202020204" pitchFamily="34" charset="0"/>
              <a:buChar char="•"/>
            </a:pPr>
            <a:r>
              <a:rPr lang="en-US" b="0" i="1" dirty="0">
                <a:solidFill>
                  <a:srgbClr val="333333"/>
                </a:solidFill>
                <a:effectLst/>
                <a:latin typeface="+mn-lt"/>
              </a:rPr>
              <a:t>Improved Team Productivity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Especially for new team members, sufficiently good documentation can help get everyone on the same page and new members up to speed</a:t>
            </a:r>
          </a:p>
          <a:p>
            <a:pPr algn="l">
              <a:buFont typeface="Arial" panose="020B0604020202020204" pitchFamily="34" charset="0"/>
              <a:buChar char="•"/>
            </a:pPr>
            <a:r>
              <a:rPr lang="en-US" b="0" i="1" dirty="0">
                <a:solidFill>
                  <a:srgbClr val="333333"/>
                </a:solidFill>
                <a:effectLst/>
                <a:latin typeface="+mn-lt"/>
              </a:rPr>
              <a:t>Increased Code Quality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Documenting what you think your code does helps to clear up inconsistencies and can lead developers to refactor something that is needlessly complicated </a:t>
            </a:r>
          </a:p>
          <a:p>
            <a:pPr lvl="1">
              <a:buFont typeface="Arial" panose="020B0604020202020204" pitchFamily="34" charset="0"/>
              <a:buChar char="•"/>
            </a:pPr>
            <a:r>
              <a:rPr lang="en-US" b="0" i="0" dirty="0">
                <a:solidFill>
                  <a:srgbClr val="333333"/>
                </a:solidFill>
                <a:effectLst/>
                <a:latin typeface="+mn-lt"/>
              </a:rPr>
              <a:t>Overall, documentation has a positive effect on overall quality</a:t>
            </a:r>
          </a:p>
        </p:txBody>
      </p:sp>
    </p:spTree>
    <p:extLst>
      <p:ext uri="{BB962C8B-B14F-4D97-AF65-F5344CB8AC3E}">
        <p14:creationId xmlns:p14="http://schemas.microsoft.com/office/powerpoint/2010/main" val="3280627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28AB5-B696-8194-FEE8-96EAA82C40DC}"/>
              </a:ext>
            </a:extLst>
          </p:cNvPr>
          <p:cNvSpPr>
            <a:spLocks noGrp="1"/>
          </p:cNvSpPr>
          <p:nvPr>
            <p:ph type="title"/>
          </p:nvPr>
        </p:nvSpPr>
        <p:spPr/>
        <p:txBody>
          <a:bodyPr/>
          <a:lstStyle/>
          <a:p>
            <a:r>
              <a:rPr lang="en-US" dirty="0"/>
              <a:t>The Challenges to Making Good Documentation</a:t>
            </a:r>
          </a:p>
        </p:txBody>
      </p:sp>
      <p:sp>
        <p:nvSpPr>
          <p:cNvPr id="3" name="Content Placeholder 2">
            <a:extLst>
              <a:ext uri="{FF2B5EF4-FFF2-40B4-BE49-F238E27FC236}">
                <a16:creationId xmlns:a16="http://schemas.microsoft.com/office/drawing/2014/main" id="{A3E8DB2D-B218-5BFF-9BCE-6EF9ED02EABA}"/>
              </a:ext>
            </a:extLst>
          </p:cNvPr>
          <p:cNvSpPr>
            <a:spLocks noGrp="1"/>
          </p:cNvSpPr>
          <p:nvPr>
            <p:ph idx="1"/>
          </p:nvPr>
        </p:nvSpPr>
        <p:spPr/>
        <p:txBody>
          <a:bodyPr/>
          <a:lstStyle/>
          <a:p>
            <a:pPr algn="l">
              <a:buFont typeface="Arial" panose="020B0604020202020204" pitchFamily="34" charset="0"/>
              <a:buChar char="•"/>
            </a:pPr>
            <a:r>
              <a:rPr lang="en-US" b="0" i="1" dirty="0">
                <a:solidFill>
                  <a:srgbClr val="333333"/>
                </a:solidFill>
                <a:effectLst/>
                <a:latin typeface="+mn-lt"/>
              </a:rPr>
              <a:t>Time</a:t>
            </a:r>
            <a:r>
              <a:rPr lang="en-US" b="0" i="0" dirty="0">
                <a:solidFill>
                  <a:srgbClr val="333333"/>
                </a:solidFill>
                <a:effectLst/>
                <a:latin typeface="+mn-lt"/>
              </a:rPr>
              <a:t>: Writing good documentation can take time, and especially for projects with unreliable or limited funding, it can become an afterthought. It also introduces potential technical debt if interfaces or functionality change.</a:t>
            </a:r>
          </a:p>
          <a:p>
            <a:pPr algn="l">
              <a:buFont typeface="Arial" panose="020B0604020202020204" pitchFamily="34" charset="0"/>
              <a:buChar char="•"/>
            </a:pPr>
            <a:r>
              <a:rPr lang="en-US" b="0" i="1" dirty="0">
                <a:solidFill>
                  <a:srgbClr val="333333"/>
                </a:solidFill>
                <a:effectLst/>
                <a:latin typeface="+mn-lt"/>
              </a:rPr>
              <a:t>Skill</a:t>
            </a:r>
            <a:r>
              <a:rPr lang="en-US" b="0" i="0" dirty="0">
                <a:solidFill>
                  <a:srgbClr val="333333"/>
                </a:solidFill>
                <a:effectLst/>
                <a:latin typeface="+mn-lt"/>
              </a:rPr>
              <a:t>: Writing good documentation is </a:t>
            </a:r>
            <a:r>
              <a:rPr lang="en-US" b="0" i="1" dirty="0">
                <a:solidFill>
                  <a:srgbClr val="333333"/>
                </a:solidFill>
                <a:effectLst/>
                <a:latin typeface="+mn-lt"/>
              </a:rPr>
              <a:t>hard</a:t>
            </a:r>
            <a:r>
              <a:rPr lang="en-US" b="0" i="0" dirty="0">
                <a:solidFill>
                  <a:srgbClr val="333333"/>
                </a:solidFill>
                <a:effectLst/>
                <a:latin typeface="+mn-lt"/>
              </a:rPr>
              <a:t>. It must be practiced and practiced and practiced. People can become jaded by how much practice it takes to become truly skilled at documenting well.</a:t>
            </a:r>
          </a:p>
          <a:p>
            <a:pPr algn="l">
              <a:buFont typeface="Arial" panose="020B0604020202020204" pitchFamily="34" charset="0"/>
              <a:buChar char="•"/>
            </a:pPr>
            <a:r>
              <a:rPr lang="en-US" b="0" i="1" dirty="0">
                <a:solidFill>
                  <a:srgbClr val="333333"/>
                </a:solidFill>
                <a:effectLst/>
                <a:latin typeface="+mn-lt"/>
              </a:rPr>
              <a:t>Process</a:t>
            </a:r>
            <a:r>
              <a:rPr lang="en-US" b="0" i="0" dirty="0">
                <a:solidFill>
                  <a:srgbClr val="333333"/>
                </a:solidFill>
                <a:effectLst/>
                <a:latin typeface="+mn-lt"/>
              </a:rPr>
              <a:t>: Does writing documentation feel unnatural or “clunky” to you? Without proper processes, writing documentation can feel like it’s wasting your precious time.</a:t>
            </a:r>
          </a:p>
          <a:p>
            <a:endParaRPr lang="en-US" dirty="0">
              <a:latin typeface="+mn-lt"/>
            </a:endParaRPr>
          </a:p>
        </p:txBody>
      </p:sp>
    </p:spTree>
    <p:extLst>
      <p:ext uri="{BB962C8B-B14F-4D97-AF65-F5344CB8AC3E}">
        <p14:creationId xmlns:p14="http://schemas.microsoft.com/office/powerpoint/2010/main" val="255266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1785-7105-C518-6342-E10B1048571C}"/>
              </a:ext>
            </a:extLst>
          </p:cNvPr>
          <p:cNvSpPr>
            <a:spLocks noGrp="1"/>
          </p:cNvSpPr>
          <p:nvPr>
            <p:ph type="title"/>
          </p:nvPr>
        </p:nvSpPr>
        <p:spPr/>
        <p:txBody>
          <a:bodyPr/>
          <a:lstStyle/>
          <a:p>
            <a:r>
              <a:rPr lang="en-US" dirty="0"/>
              <a:t>Some Documentation Types by their Primary Audience</a:t>
            </a:r>
          </a:p>
        </p:txBody>
      </p:sp>
      <p:sp>
        <p:nvSpPr>
          <p:cNvPr id="4" name="Text Placeholder 3">
            <a:extLst>
              <a:ext uri="{FF2B5EF4-FFF2-40B4-BE49-F238E27FC236}">
                <a16:creationId xmlns:a16="http://schemas.microsoft.com/office/drawing/2014/main" id="{910518DD-346A-EB29-F2A9-6D42182B9716}"/>
              </a:ext>
            </a:extLst>
          </p:cNvPr>
          <p:cNvSpPr>
            <a:spLocks noGrp="1"/>
          </p:cNvSpPr>
          <p:nvPr>
            <p:ph type="body" idx="1"/>
          </p:nvPr>
        </p:nvSpPr>
        <p:spPr>
          <a:xfrm>
            <a:off x="457200" y="891540"/>
            <a:ext cx="5588582" cy="821190"/>
          </a:xfrm>
        </p:spPr>
        <p:txBody>
          <a:bodyPr/>
          <a:lstStyle/>
          <a:p>
            <a:r>
              <a:rPr lang="en-US" dirty="0"/>
              <a:t>Maintainers, Developers, Outside Contributors</a:t>
            </a:r>
          </a:p>
        </p:txBody>
      </p:sp>
      <p:sp>
        <p:nvSpPr>
          <p:cNvPr id="5" name="Content Placeholder 4">
            <a:extLst>
              <a:ext uri="{FF2B5EF4-FFF2-40B4-BE49-F238E27FC236}">
                <a16:creationId xmlns:a16="http://schemas.microsoft.com/office/drawing/2014/main" id="{905D54D3-5A13-66D6-9E6A-E05147F4F9FE}"/>
              </a:ext>
            </a:extLst>
          </p:cNvPr>
          <p:cNvSpPr>
            <a:spLocks noGrp="1"/>
          </p:cNvSpPr>
          <p:nvPr>
            <p:ph sz="half" idx="2"/>
          </p:nvPr>
        </p:nvSpPr>
        <p:spPr>
          <a:xfrm>
            <a:off x="457200" y="1712730"/>
            <a:ext cx="5588582" cy="3373229"/>
          </a:xfrm>
        </p:spPr>
        <p:txBody>
          <a:bodyPr/>
          <a:lstStyle/>
          <a:p>
            <a:pPr>
              <a:spcBef>
                <a:spcPts val="600"/>
              </a:spcBef>
            </a:pPr>
            <a:r>
              <a:rPr lang="en-US" dirty="0"/>
              <a:t>Requirements analysis</a:t>
            </a:r>
          </a:p>
          <a:p>
            <a:pPr>
              <a:spcBef>
                <a:spcPts val="600"/>
              </a:spcBef>
            </a:pPr>
            <a:r>
              <a:rPr lang="en-US" dirty="0"/>
              <a:t>Design and architecture</a:t>
            </a:r>
          </a:p>
          <a:p>
            <a:pPr>
              <a:spcBef>
                <a:spcPts val="600"/>
              </a:spcBef>
            </a:pPr>
            <a:r>
              <a:rPr lang="en-US" dirty="0"/>
              <a:t>Contributor’s guide</a:t>
            </a:r>
          </a:p>
          <a:p>
            <a:pPr lvl="1">
              <a:spcBef>
                <a:spcPts val="200"/>
              </a:spcBef>
            </a:pPr>
            <a:r>
              <a:rPr lang="en-US" dirty="0"/>
              <a:t>Information to help a new developer or outside contributor do things the way the maintainers want them done</a:t>
            </a:r>
          </a:p>
          <a:p>
            <a:pPr>
              <a:spcBef>
                <a:spcPts val="600"/>
              </a:spcBef>
            </a:pPr>
            <a:r>
              <a:rPr lang="en-US" dirty="0"/>
              <a:t>Coding standards</a:t>
            </a:r>
          </a:p>
          <a:p>
            <a:pPr lvl="1">
              <a:spcBef>
                <a:spcPts val="200"/>
              </a:spcBef>
            </a:pPr>
            <a:r>
              <a:rPr lang="en-US" dirty="0"/>
              <a:t>Automate what can be checked/enforced mechanically</a:t>
            </a:r>
          </a:p>
          <a:p>
            <a:pPr lvl="1">
              <a:spcBef>
                <a:spcPts val="200"/>
              </a:spcBef>
            </a:pPr>
            <a:r>
              <a:rPr lang="en-US" dirty="0"/>
              <a:t>Document all the standards that are important (noting what is automatically enforced)</a:t>
            </a:r>
          </a:p>
          <a:p>
            <a:pPr>
              <a:spcBef>
                <a:spcPts val="600"/>
              </a:spcBef>
            </a:pPr>
            <a:r>
              <a:rPr lang="en-US" dirty="0"/>
              <a:t>In-code documentation (</a:t>
            </a:r>
            <a:r>
              <a:rPr lang="en-US" i="1" dirty="0"/>
              <a:t>why</a:t>
            </a:r>
            <a:r>
              <a:rPr lang="en-US" dirty="0"/>
              <a:t>, not </a:t>
            </a:r>
            <a:r>
              <a:rPr lang="en-US" i="1" dirty="0"/>
              <a:t>what</a:t>
            </a:r>
            <a:r>
              <a:rPr lang="en-US" dirty="0"/>
              <a:t>)</a:t>
            </a:r>
          </a:p>
          <a:p>
            <a:pPr>
              <a:spcBef>
                <a:spcPts val="600"/>
              </a:spcBef>
            </a:pPr>
            <a:r>
              <a:rPr lang="en-US" dirty="0"/>
              <a:t>APIs</a:t>
            </a:r>
          </a:p>
          <a:p>
            <a:pPr lvl="1">
              <a:spcBef>
                <a:spcPts val="200"/>
              </a:spcBef>
            </a:pPr>
            <a:r>
              <a:rPr lang="en-US" dirty="0"/>
              <a:t>Automated tools can provide </a:t>
            </a:r>
            <a:r>
              <a:rPr lang="en-US" i="1" dirty="0"/>
              <a:t>skeletons</a:t>
            </a:r>
            <a:r>
              <a:rPr lang="en-US" dirty="0"/>
              <a:t> for API documentation, but humans need to add important content</a:t>
            </a:r>
          </a:p>
          <a:p>
            <a:pPr>
              <a:spcBef>
                <a:spcPts val="600"/>
              </a:spcBef>
            </a:pPr>
            <a:r>
              <a:rPr lang="en-US" dirty="0"/>
              <a:t>Reference manual</a:t>
            </a:r>
          </a:p>
        </p:txBody>
      </p:sp>
      <p:sp>
        <p:nvSpPr>
          <p:cNvPr id="6" name="Text Placeholder 5">
            <a:extLst>
              <a:ext uri="{FF2B5EF4-FFF2-40B4-BE49-F238E27FC236}">
                <a16:creationId xmlns:a16="http://schemas.microsoft.com/office/drawing/2014/main" id="{796D871C-EF3E-D9AF-5A2E-B8D9F05526B8}"/>
              </a:ext>
            </a:extLst>
          </p:cNvPr>
          <p:cNvSpPr>
            <a:spLocks noGrp="1"/>
          </p:cNvSpPr>
          <p:nvPr>
            <p:ph type="body" sz="quarter" idx="3"/>
          </p:nvPr>
        </p:nvSpPr>
        <p:spPr>
          <a:xfrm>
            <a:off x="6218914" y="891540"/>
            <a:ext cx="5531934" cy="821190"/>
          </a:xfrm>
        </p:spPr>
        <p:txBody>
          <a:bodyPr/>
          <a:lstStyle/>
          <a:p>
            <a:r>
              <a:rPr lang="en-US" dirty="0"/>
              <a:t>Users</a:t>
            </a:r>
          </a:p>
        </p:txBody>
      </p:sp>
      <p:sp>
        <p:nvSpPr>
          <p:cNvPr id="7" name="Content Placeholder 6">
            <a:extLst>
              <a:ext uri="{FF2B5EF4-FFF2-40B4-BE49-F238E27FC236}">
                <a16:creationId xmlns:a16="http://schemas.microsoft.com/office/drawing/2014/main" id="{95FAF385-289B-905D-46D1-E50F8C3A0CE8}"/>
              </a:ext>
            </a:extLst>
          </p:cNvPr>
          <p:cNvSpPr>
            <a:spLocks noGrp="1"/>
          </p:cNvSpPr>
          <p:nvPr>
            <p:ph sz="quarter" idx="4"/>
          </p:nvPr>
        </p:nvSpPr>
        <p:spPr>
          <a:xfrm>
            <a:off x="6218914" y="1712730"/>
            <a:ext cx="5531934" cy="3373229"/>
          </a:xfrm>
        </p:spPr>
        <p:txBody>
          <a:bodyPr/>
          <a:lstStyle/>
          <a:p>
            <a:pPr>
              <a:spcBef>
                <a:spcPts val="600"/>
              </a:spcBef>
            </a:pPr>
            <a:r>
              <a:rPr lang="en-US" dirty="0"/>
              <a:t>Installation guide</a:t>
            </a:r>
          </a:p>
          <a:p>
            <a:pPr lvl="1">
              <a:spcBef>
                <a:spcPts val="200"/>
              </a:spcBef>
            </a:pPr>
            <a:r>
              <a:rPr lang="en-US" dirty="0"/>
              <a:t>If users can’t build and install your software easily, they’re likely to give up and try an alternative rather than figuring out problems</a:t>
            </a:r>
          </a:p>
          <a:p>
            <a:pPr lvl="1">
              <a:spcBef>
                <a:spcPts val="200"/>
              </a:spcBef>
            </a:pPr>
            <a:r>
              <a:rPr lang="en-US" dirty="0"/>
              <a:t>Good to provide simple tests/examples so user can verify working installation</a:t>
            </a:r>
          </a:p>
          <a:p>
            <a:pPr>
              <a:spcBef>
                <a:spcPts val="600"/>
              </a:spcBef>
            </a:pPr>
            <a:r>
              <a:rPr lang="en-US" dirty="0"/>
              <a:t>User guide</a:t>
            </a:r>
          </a:p>
          <a:p>
            <a:pPr lvl="1">
              <a:spcBef>
                <a:spcPts val="200"/>
              </a:spcBef>
            </a:pPr>
            <a:r>
              <a:rPr lang="en-US" dirty="0"/>
              <a:t>Debugging and troubleshooting help is useful</a:t>
            </a:r>
          </a:p>
          <a:p>
            <a:pPr>
              <a:spcBef>
                <a:spcPts val="600"/>
              </a:spcBef>
            </a:pPr>
            <a:r>
              <a:rPr lang="en-US" dirty="0"/>
              <a:t>Tutorials and examples</a:t>
            </a:r>
          </a:p>
          <a:p>
            <a:pPr lvl="1">
              <a:spcBef>
                <a:spcPts val="200"/>
              </a:spcBef>
            </a:pPr>
            <a:r>
              <a:rPr lang="en-US" dirty="0"/>
              <a:t>If you provide example inputs, include the corresponding outputs!</a:t>
            </a:r>
          </a:p>
          <a:p>
            <a:pPr>
              <a:spcBef>
                <a:spcPts val="600"/>
              </a:spcBef>
            </a:pPr>
            <a:r>
              <a:rPr lang="en-US" dirty="0"/>
              <a:t>APIs (for libraries)</a:t>
            </a:r>
          </a:p>
          <a:p>
            <a:pPr>
              <a:spcBef>
                <a:spcPts val="600"/>
              </a:spcBef>
            </a:pPr>
            <a:r>
              <a:rPr lang="en-US" dirty="0"/>
              <a:t>Reference manual (for libraries)</a:t>
            </a:r>
          </a:p>
          <a:p>
            <a:pPr>
              <a:spcBef>
                <a:spcPts val="600"/>
              </a:spcBef>
            </a:pPr>
            <a:endParaRPr lang="en-US" dirty="0"/>
          </a:p>
        </p:txBody>
      </p:sp>
    </p:spTree>
    <p:extLst>
      <p:ext uri="{BB962C8B-B14F-4D97-AF65-F5344CB8AC3E}">
        <p14:creationId xmlns:p14="http://schemas.microsoft.com/office/powerpoint/2010/main" val="1521733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EC08F62-0AEC-031A-45A5-2608F6DEC930}"/>
              </a:ext>
            </a:extLst>
          </p:cNvPr>
          <p:cNvGrpSpPr/>
          <p:nvPr/>
        </p:nvGrpSpPr>
        <p:grpSpPr>
          <a:xfrm>
            <a:off x="1739419" y="835225"/>
            <a:ext cx="8016237" cy="5276207"/>
            <a:chOff x="1739419" y="656323"/>
            <a:chExt cx="8016237" cy="5276207"/>
          </a:xfrm>
        </p:grpSpPr>
        <p:sp>
          <p:nvSpPr>
            <p:cNvPr id="6" name="Rectangle 5">
              <a:extLst>
                <a:ext uri="{FF2B5EF4-FFF2-40B4-BE49-F238E27FC236}">
                  <a16:creationId xmlns:a16="http://schemas.microsoft.com/office/drawing/2014/main" id="{EC0A2A6C-C0B7-1B4A-CE9E-885E85522640}"/>
                </a:ext>
              </a:extLst>
            </p:cNvPr>
            <p:cNvSpPr/>
            <p:nvPr/>
          </p:nvSpPr>
          <p:spPr>
            <a:xfrm>
              <a:off x="4301187" y="4445617"/>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7" name="Rectangle 6">
              <a:extLst>
                <a:ext uri="{FF2B5EF4-FFF2-40B4-BE49-F238E27FC236}">
                  <a16:creationId xmlns:a16="http://schemas.microsoft.com/office/drawing/2014/main" id="{633A470F-EC08-1763-4813-A3C81BBBF6D9}"/>
                </a:ext>
              </a:extLst>
            </p:cNvPr>
            <p:cNvSpPr/>
            <p:nvPr/>
          </p:nvSpPr>
          <p:spPr>
            <a:xfrm>
              <a:off x="1739419" y="2267457"/>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8" name="Rectangle 7">
              <a:extLst>
                <a:ext uri="{FF2B5EF4-FFF2-40B4-BE49-F238E27FC236}">
                  <a16:creationId xmlns:a16="http://schemas.microsoft.com/office/drawing/2014/main" id="{83A9A2AB-F764-5790-891A-1864A33F9ACE}"/>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9" name="Rectangle 8">
              <a:extLst>
                <a:ext uri="{FF2B5EF4-FFF2-40B4-BE49-F238E27FC236}">
                  <a16:creationId xmlns:a16="http://schemas.microsoft.com/office/drawing/2014/main" id="{7A3CCA7F-85D2-99D4-B94A-20632DC1B7A1}"/>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10" name="Rectangle 9">
              <a:extLst>
                <a:ext uri="{FF2B5EF4-FFF2-40B4-BE49-F238E27FC236}">
                  <a16:creationId xmlns:a16="http://schemas.microsoft.com/office/drawing/2014/main" id="{2273B0EA-EBD1-0554-C7A4-6255289E87BE}"/>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11" name="Rectangle 10">
              <a:extLst>
                <a:ext uri="{FF2B5EF4-FFF2-40B4-BE49-F238E27FC236}">
                  <a16:creationId xmlns:a16="http://schemas.microsoft.com/office/drawing/2014/main" id="{2A7096F1-04D5-DF93-8036-8950D16EA686}"/>
                </a:ext>
              </a:extLst>
            </p:cNvPr>
            <p:cNvSpPr/>
            <p:nvPr/>
          </p:nvSpPr>
          <p:spPr>
            <a:xfrm>
              <a:off x="4110520" y="2853724"/>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12" name="Rectangle 11">
              <a:extLst>
                <a:ext uri="{FF2B5EF4-FFF2-40B4-BE49-F238E27FC236}">
                  <a16:creationId xmlns:a16="http://schemas.microsoft.com/office/drawing/2014/main" id="{23B7438B-8DE3-33CA-02DC-1A0137309645}"/>
                </a:ext>
              </a:extLst>
            </p:cNvPr>
            <p:cNvSpPr/>
            <p:nvPr/>
          </p:nvSpPr>
          <p:spPr>
            <a:xfrm>
              <a:off x="6018212" y="2853724"/>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3" name="Rectangle 12">
              <a:extLst>
                <a:ext uri="{FF2B5EF4-FFF2-40B4-BE49-F238E27FC236}">
                  <a16:creationId xmlns:a16="http://schemas.microsoft.com/office/drawing/2014/main" id="{4EA8A651-1D38-8596-8E24-9FA983A966E8}"/>
                </a:ext>
              </a:extLst>
            </p:cNvPr>
            <p:cNvSpPr/>
            <p:nvPr/>
          </p:nvSpPr>
          <p:spPr>
            <a:xfrm>
              <a:off x="1739419" y="656323"/>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14" name="Right Arrow 13">
              <a:extLst>
                <a:ext uri="{FF2B5EF4-FFF2-40B4-BE49-F238E27FC236}">
                  <a16:creationId xmlns:a16="http://schemas.microsoft.com/office/drawing/2014/main" id="{91FA8033-39A7-C662-C415-7319567078D4}"/>
                </a:ext>
              </a:extLst>
            </p:cNvPr>
            <p:cNvSpPr/>
            <p:nvPr/>
          </p:nvSpPr>
          <p:spPr>
            <a:xfrm>
              <a:off x="3542665" y="1711303"/>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Down Arrow 14">
              <a:extLst>
                <a:ext uri="{FF2B5EF4-FFF2-40B4-BE49-F238E27FC236}">
                  <a16:creationId xmlns:a16="http://schemas.microsoft.com/office/drawing/2014/main" id="{79A0192A-DAFD-7AE1-7090-722C2728B7ED}"/>
                </a:ext>
              </a:extLst>
            </p:cNvPr>
            <p:cNvSpPr/>
            <p:nvPr/>
          </p:nvSpPr>
          <p:spPr>
            <a:xfrm>
              <a:off x="4960099" y="4213029"/>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A76DF0E-9097-1B26-7AD3-DF6424F323B1}"/>
                </a:ext>
              </a:extLst>
            </p:cNvPr>
            <p:cNvSpPr/>
            <p:nvPr/>
          </p:nvSpPr>
          <p:spPr>
            <a:xfrm>
              <a:off x="7944462" y="4330196"/>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7" name="Left-Right Arrow 16">
              <a:extLst>
                <a:ext uri="{FF2B5EF4-FFF2-40B4-BE49-F238E27FC236}">
                  <a16:creationId xmlns:a16="http://schemas.microsoft.com/office/drawing/2014/main" id="{A4C54FA7-694D-AB48-3738-67A59B9E3F95}"/>
                </a:ext>
              </a:extLst>
            </p:cNvPr>
            <p:cNvSpPr/>
            <p:nvPr/>
          </p:nvSpPr>
          <p:spPr>
            <a:xfrm>
              <a:off x="7254822" y="4958233"/>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Up-Down Arrow 17">
              <a:extLst>
                <a:ext uri="{FF2B5EF4-FFF2-40B4-BE49-F238E27FC236}">
                  <a16:creationId xmlns:a16="http://schemas.microsoft.com/office/drawing/2014/main" id="{C703DFAC-72FA-884D-9C24-B97875CDB80E}"/>
                </a:ext>
              </a:extLst>
            </p:cNvPr>
            <p:cNvSpPr/>
            <p:nvPr/>
          </p:nvSpPr>
          <p:spPr>
            <a:xfrm>
              <a:off x="5053232" y="2666421"/>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E67CECC-1BBA-CCDD-C9F8-D88457EC7261}"/>
                </a:ext>
              </a:extLst>
            </p:cNvPr>
            <p:cNvSpPr/>
            <p:nvPr/>
          </p:nvSpPr>
          <p:spPr>
            <a:xfrm>
              <a:off x="6960923" y="2681477"/>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Left-Right Arrow 19">
              <a:extLst>
                <a:ext uri="{FF2B5EF4-FFF2-40B4-BE49-F238E27FC236}">
                  <a16:creationId xmlns:a16="http://schemas.microsoft.com/office/drawing/2014/main" id="{291AFBCF-6097-6982-B832-D193C002958E}"/>
                </a:ext>
              </a:extLst>
            </p:cNvPr>
            <p:cNvSpPr/>
            <p:nvPr/>
          </p:nvSpPr>
          <p:spPr>
            <a:xfrm>
              <a:off x="5820043" y="200558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Left-Right Arrow 20">
              <a:extLst>
                <a:ext uri="{FF2B5EF4-FFF2-40B4-BE49-F238E27FC236}">
                  <a16:creationId xmlns:a16="http://schemas.microsoft.com/office/drawing/2014/main" id="{52516073-4CEE-A292-5963-A1EB82BB7018}"/>
                </a:ext>
              </a:extLst>
            </p:cNvPr>
            <p:cNvSpPr/>
            <p:nvPr/>
          </p:nvSpPr>
          <p:spPr>
            <a:xfrm>
              <a:off x="5797326" y="3621743"/>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Down Arrow 21">
              <a:extLst>
                <a:ext uri="{FF2B5EF4-FFF2-40B4-BE49-F238E27FC236}">
                  <a16:creationId xmlns:a16="http://schemas.microsoft.com/office/drawing/2014/main" id="{F949CF51-C143-375F-6B48-0A5279518764}"/>
                </a:ext>
              </a:extLst>
            </p:cNvPr>
            <p:cNvSpPr/>
            <p:nvPr/>
          </p:nvSpPr>
          <p:spPr>
            <a:xfrm flipV="1">
              <a:off x="6400800" y="4183447"/>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Left-Right Arrow 22">
              <a:extLst>
                <a:ext uri="{FF2B5EF4-FFF2-40B4-BE49-F238E27FC236}">
                  <a16:creationId xmlns:a16="http://schemas.microsoft.com/office/drawing/2014/main" id="{53873E4E-9770-FDE9-2860-6C00BDD97CC1}"/>
                </a:ext>
              </a:extLst>
            </p:cNvPr>
            <p:cNvSpPr/>
            <p:nvPr/>
          </p:nvSpPr>
          <p:spPr>
            <a:xfrm rot="-2700000">
              <a:off x="5808908" y="2792629"/>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C39D1A0A-EBBE-BF6A-9080-408BA944FE45}"/>
                </a:ext>
              </a:extLst>
            </p:cNvPr>
            <p:cNvSpPr/>
            <p:nvPr/>
          </p:nvSpPr>
          <p:spPr>
            <a:xfrm>
              <a:off x="3568832" y="2391981"/>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Title 1">
            <a:extLst>
              <a:ext uri="{FF2B5EF4-FFF2-40B4-BE49-F238E27FC236}">
                <a16:creationId xmlns:a16="http://schemas.microsoft.com/office/drawing/2014/main" id="{8F41E4A2-15D8-71B8-0992-5E973B37DE33}"/>
              </a:ext>
            </a:extLst>
          </p:cNvPr>
          <p:cNvSpPr>
            <a:spLocks noGrp="1"/>
          </p:cNvSpPr>
          <p:nvPr>
            <p:ph type="title"/>
          </p:nvPr>
        </p:nvSpPr>
        <p:spPr>
          <a:xfrm>
            <a:off x="408175" y="262359"/>
            <a:ext cx="11372473" cy="914400"/>
          </a:xfrm>
        </p:spPr>
        <p:txBody>
          <a:bodyPr/>
          <a:lstStyle/>
          <a:p>
            <a:r>
              <a:rPr lang="en-US" dirty="0"/>
              <a:t>Software Lifecycle</a:t>
            </a:r>
          </a:p>
        </p:txBody>
      </p:sp>
    </p:spTree>
    <p:extLst>
      <p:ext uri="{BB962C8B-B14F-4D97-AF65-F5344CB8AC3E}">
        <p14:creationId xmlns:p14="http://schemas.microsoft.com/office/powerpoint/2010/main" val="242292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1F3B6B84-3850-1B23-D827-4F4FBB60C9AD}"/>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8" name="Rectangle 7">
            <a:extLst>
              <a:ext uri="{FF2B5EF4-FFF2-40B4-BE49-F238E27FC236}">
                <a16:creationId xmlns:a16="http://schemas.microsoft.com/office/drawing/2014/main" id="{A8C5510D-95D8-EB1A-D7EC-96D378C75279}"/>
              </a:ext>
            </a:extLst>
          </p:cNvPr>
          <p:cNvSpPr/>
          <p:nvPr/>
        </p:nvSpPr>
        <p:spPr>
          <a:xfrm>
            <a:off x="6482038" y="1759226"/>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Expectations from the software</a:t>
            </a:r>
          </a:p>
          <a:p>
            <a:pPr marL="285750" indent="-285750">
              <a:buFont typeface="Arial" panose="020B0604020202020204" pitchFamily="34" charset="0"/>
              <a:buChar char="•"/>
            </a:pPr>
            <a:r>
              <a:rPr lang="en-US" dirty="0"/>
              <a:t>Capabilities needed</a:t>
            </a:r>
          </a:p>
          <a:p>
            <a:pPr marL="285750" indent="-285750">
              <a:buFont typeface="Arial" panose="020B0604020202020204" pitchFamily="34" charset="0"/>
              <a:buChar char="•"/>
            </a:pPr>
            <a:r>
              <a:rPr lang="en-US" dirty="0"/>
              <a:t>Solvers needed</a:t>
            </a:r>
          </a:p>
          <a:p>
            <a:pPr marL="285750" indent="-285750">
              <a:buFont typeface="Arial" panose="020B0604020202020204" pitchFamily="34" charset="0"/>
              <a:buChar char="•"/>
            </a:pPr>
            <a:r>
              <a:rPr lang="en-US" dirty="0"/>
              <a:t>Constraints</a:t>
            </a:r>
          </a:p>
          <a:p>
            <a:pPr marL="285750" indent="-285750">
              <a:buFont typeface="Arial" panose="020B0604020202020204" pitchFamily="34" charset="0"/>
              <a:buChar char="•"/>
            </a:pPr>
            <a:r>
              <a:rPr lang="en-US" dirty="0"/>
              <a:t>How will they be tested</a:t>
            </a:r>
          </a:p>
          <a:p>
            <a:pPr marL="285750" indent="-285750">
              <a:buFont typeface="Arial" panose="020B0604020202020204" pitchFamily="34" charset="0"/>
              <a:buChar char="•"/>
            </a:pPr>
            <a:endParaRPr lang="en-US" dirty="0"/>
          </a:p>
          <a:p>
            <a:pPr algn="ctr"/>
            <a:r>
              <a:rPr lang="en-US" b="1" dirty="0"/>
              <a:t>Example </a:t>
            </a:r>
          </a:p>
          <a:p>
            <a:pPr marL="285750" indent="-285750">
              <a:buFont typeface="Arial" panose="020B0604020202020204" pitchFamily="34" charset="0"/>
              <a:buChar char="•"/>
            </a:pPr>
            <a:r>
              <a:rPr lang="en-US" dirty="0"/>
              <a:t>Same code for different applications -&gt; configurability</a:t>
            </a:r>
          </a:p>
          <a:p>
            <a:pPr marL="285750" indent="-285750">
              <a:buFont typeface="Arial" panose="020B0604020202020204" pitchFamily="34" charset="0"/>
              <a:buChar char="•"/>
            </a:pPr>
            <a:r>
              <a:rPr lang="en-US" dirty="0"/>
              <a:t>Needed capabilities</a:t>
            </a:r>
          </a:p>
          <a:p>
            <a:pPr marL="285750" indent="-285750">
              <a:buFont typeface="Arial" panose="020B0604020202020204" pitchFamily="34" charset="0"/>
              <a:buChar char="•"/>
            </a:pPr>
            <a:r>
              <a:rPr lang="en-US" dirty="0"/>
              <a:t>Battery of tests</a:t>
            </a:r>
          </a:p>
        </p:txBody>
      </p:sp>
      <p:sp>
        <p:nvSpPr>
          <p:cNvPr id="9" name="Rectangle 8">
            <a:extLst>
              <a:ext uri="{FF2B5EF4-FFF2-40B4-BE49-F238E27FC236}">
                <a16:creationId xmlns:a16="http://schemas.microsoft.com/office/drawing/2014/main" id="{469239D2-F578-CC3F-5838-E03640405C98}"/>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2172074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200C07C5-85CF-3012-B839-7448DB77AB68}"/>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4" name="Rectangle 3">
            <a:extLst>
              <a:ext uri="{FF2B5EF4-FFF2-40B4-BE49-F238E27FC236}">
                <a16:creationId xmlns:a16="http://schemas.microsoft.com/office/drawing/2014/main" id="{3C3EE017-FCF9-EDF8-F94D-0C2B89C49727}"/>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Software overview</a:t>
            </a:r>
          </a:p>
          <a:p>
            <a:pPr marL="285750" indent="-285750">
              <a:buFont typeface="Arial" panose="020B0604020202020204" pitchFamily="34" charset="0"/>
              <a:buChar char="•"/>
            </a:pPr>
            <a:r>
              <a:rPr lang="en-US" dirty="0"/>
              <a:t>Architecture</a:t>
            </a:r>
          </a:p>
          <a:p>
            <a:pPr marL="285750" indent="-285750">
              <a:buFont typeface="Arial" panose="020B0604020202020204" pitchFamily="34" charset="0"/>
              <a:buChar char="•"/>
            </a:pPr>
            <a:r>
              <a:rPr lang="en-US" dirty="0"/>
              <a:t>Interfaces</a:t>
            </a:r>
          </a:p>
          <a:p>
            <a:pPr marL="285750" indent="-285750">
              <a:buFont typeface="Arial" panose="020B0604020202020204" pitchFamily="34" charset="0"/>
              <a:buChar char="•"/>
            </a:pPr>
            <a:r>
              <a:rPr lang="en-US" dirty="0"/>
              <a:t>Coding principles</a:t>
            </a:r>
          </a:p>
          <a:p>
            <a:pPr marL="285750" indent="-285750">
              <a:buFont typeface="Arial" panose="020B0604020202020204" pitchFamily="34" charset="0"/>
              <a:buChar char="•"/>
            </a:pPr>
            <a:r>
              <a:rPr lang="en-US" dirty="0"/>
              <a:t>Coding standards</a:t>
            </a:r>
          </a:p>
          <a:p>
            <a:pPr marL="285750" indent="-285750">
              <a:buFont typeface="Arial" panose="020B0604020202020204" pitchFamily="34" charset="0"/>
              <a:buChar char="•"/>
            </a:pPr>
            <a:endParaRPr lang="en-US" dirty="0"/>
          </a:p>
          <a:p>
            <a:pPr algn="ctr"/>
            <a:r>
              <a:rPr lang="en-US" b="1" dirty="0"/>
              <a:t>Example</a:t>
            </a:r>
          </a:p>
          <a:p>
            <a:pPr marL="285750" indent="-285750">
              <a:buFont typeface="Arial" panose="020B0604020202020204" pitchFamily="34" charset="0"/>
              <a:buChar char="•"/>
            </a:pPr>
            <a:r>
              <a:rPr lang="en-US" dirty="0"/>
              <a:t>Design docs </a:t>
            </a:r>
            <a:r>
              <a:rPr lang="en-US" dirty="0">
                <a:sym typeface="Wingdings" pitchFamily="2" charset="2"/>
              </a:rPr>
              <a:t> snapshot of discussion</a:t>
            </a:r>
          </a:p>
          <a:p>
            <a:pPr marL="285750" indent="-285750">
              <a:buFont typeface="Arial" panose="020B0604020202020204" pitchFamily="34" charset="0"/>
              <a:buChar char="•"/>
            </a:pPr>
            <a:r>
              <a:rPr lang="en-US" dirty="0">
                <a:sym typeface="Wingdings" pitchFamily="2" charset="2"/>
              </a:rPr>
              <a:t>Online example of components</a:t>
            </a:r>
          </a:p>
          <a:p>
            <a:pPr marL="285750" indent="-285750">
              <a:buFont typeface="Arial" panose="020B0604020202020204" pitchFamily="34" charset="0"/>
              <a:buChar char="•"/>
            </a:pPr>
            <a:r>
              <a:rPr lang="en-US" dirty="0">
                <a:sym typeface="Wingdings" pitchFamily="2" charset="2"/>
              </a:rPr>
              <a:t>Coding standards</a:t>
            </a:r>
            <a:endParaRPr lang="en-US" dirty="0"/>
          </a:p>
        </p:txBody>
      </p:sp>
      <p:sp>
        <p:nvSpPr>
          <p:cNvPr id="5" name="Rectangle 4">
            <a:extLst>
              <a:ext uri="{FF2B5EF4-FFF2-40B4-BE49-F238E27FC236}">
                <a16:creationId xmlns:a16="http://schemas.microsoft.com/office/drawing/2014/main" id="{392BC91B-4AF0-42C9-D6AB-1C1E31D725F7}"/>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1287448261"/>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3655</TotalTime>
  <Words>3328</Words>
  <Application>Microsoft Office PowerPoint</Application>
  <PresentationFormat>Custom</PresentationFormat>
  <Paragraphs>343</Paragraphs>
  <Slides>33</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Arial Black</vt:lpstr>
      <vt:lpstr>Calibri</vt:lpstr>
      <vt:lpstr>Cordia New</vt:lpstr>
      <vt:lpstr>Courier New</vt:lpstr>
      <vt:lpstr>Times</vt:lpstr>
      <vt:lpstr>Wingdings</vt:lpstr>
      <vt:lpstr>Presentations (Wide Screen)</vt:lpstr>
      <vt:lpstr>Documenting Your Software</vt:lpstr>
      <vt:lpstr>License, Citation and Acknowledgements</vt:lpstr>
      <vt:lpstr>Documentation Overview</vt:lpstr>
      <vt:lpstr>Benefits of Good Documentation</vt:lpstr>
      <vt:lpstr>The Challenges to Making Good Documentation</vt:lpstr>
      <vt:lpstr>Some Documentation Types by their Primary Audience</vt:lpstr>
      <vt:lpstr>Software Lifecycle</vt:lpstr>
      <vt:lpstr>Stages </vt:lpstr>
      <vt:lpstr>Stages </vt:lpstr>
      <vt:lpstr>Stages </vt:lpstr>
      <vt:lpstr>Stages </vt:lpstr>
      <vt:lpstr>Ongoing Development and Maintenance</vt:lpstr>
      <vt:lpstr>Better Practices for Documentation</vt:lpstr>
      <vt:lpstr>Meet Your Readers Where They’re At</vt:lpstr>
      <vt:lpstr>Different Types of Documentation</vt:lpstr>
      <vt:lpstr>Different Types of Documentation</vt:lpstr>
      <vt:lpstr>Characteristics of Documentation in the Diataxis Framework</vt:lpstr>
      <vt:lpstr>Tools Can Help with Documentation</vt:lpstr>
      <vt:lpstr>Documenting Code</vt:lpstr>
      <vt:lpstr>In-Code Documentation</vt:lpstr>
      <vt:lpstr>Tools for General Documentation and Publishing</vt:lpstr>
      <vt:lpstr>A Look at the Future – MeerCat </vt:lpstr>
      <vt:lpstr>PowerPoint Presentation</vt:lpstr>
      <vt:lpstr>Steps 1 - 4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310</cp:revision>
  <cp:lastPrinted>2017-11-02T18:35:01Z</cp:lastPrinted>
  <dcterms:created xsi:type="dcterms:W3CDTF">2018-11-06T17:28:56Z</dcterms:created>
  <dcterms:modified xsi:type="dcterms:W3CDTF">2023-07-28T22:09:55Z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